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12"/>
  </p:notesMasterIdLst>
  <p:sldIdLst>
    <p:sldId id="256" r:id="rId2"/>
    <p:sldId id="271" r:id="rId3"/>
    <p:sldId id="266" r:id="rId4"/>
    <p:sldId id="268" r:id="rId5"/>
    <p:sldId id="259" r:id="rId6"/>
    <p:sldId id="264" r:id="rId7"/>
    <p:sldId id="265" r:id="rId8"/>
    <p:sldId id="267" r:id="rId9"/>
    <p:sldId id="270" r:id="rId10"/>
    <p:sldId id="272" r:id="rId11"/>
  </p:sldIdLst>
  <p:sldSz cx="9144000" cy="6858000" type="screen4x3"/>
  <p:notesSz cx="6858000" cy="9144000"/>
  <p:embeddedFontLst>
    <p:embeddedFont>
      <p:font typeface="Cambria" panose="02040503050406030204" pitchFamily="18" charset="0"/>
      <p:regular r:id="rId13"/>
      <p:bold r:id="rId14"/>
      <p:italic r:id="rId15"/>
      <p:boldItalic r:id="rId16"/>
    </p:embeddedFont>
    <p:embeddedFont>
      <p:font typeface="Georgia" panose="02040502050405020303" pitchFamily="18" charset="0"/>
      <p:regular r:id="rId17"/>
      <p:bold r:id="rId18"/>
      <p:italic r:id="rId19"/>
      <p:boldItalic r:id="rId20"/>
    </p:embeddedFont>
    <p:embeddedFont>
      <p:font typeface="Merriweather" panose="00000500000000000000" pitchFamily="2" charset="0"/>
      <p:regular r:id="rId21"/>
      <p:bold r:id="rId22"/>
      <p:italic r:id="rId23"/>
      <p:boldItalic r:id="rId24"/>
    </p:embeddedFont>
    <p:embeddedFont>
      <p:font typeface="Proxima Nova" panose="020B0604020202020204" charset="0"/>
      <p:regular r:id="rId25"/>
      <p:bold r:id="rId26"/>
      <p:italic r:id="rId27"/>
      <p:boldItalic r:id="rId28"/>
    </p:embeddedFont>
    <p:embeddedFont>
      <p:font typeface="Proxima Nova Semibold"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hyperlink" Target="https://www.supplier.io/blog/the-definitive-guide-for-woman-owned-enterprises" TargetMode="External"/><Relationship Id="rId2" Type="http://schemas.openxmlformats.org/officeDocument/2006/relationships/hyperlink" Target="https://www.supplier.io/blog/the-definitive-guide-for-minority-owned-business-enterprises" TargetMode="External"/><Relationship Id="rId1" Type="http://schemas.openxmlformats.org/officeDocument/2006/relationships/hyperlink" Target="https://www.cvmsolutions.com/glossary/small-business"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supplier.io/blog/the-definitive-guide-for-woman-owned-enterprises" TargetMode="External"/><Relationship Id="rId2" Type="http://schemas.openxmlformats.org/officeDocument/2006/relationships/hyperlink" Target="https://www.supplier.io/blog/the-definitive-guide-for-minority-owned-business-enterprises" TargetMode="External"/><Relationship Id="rId1" Type="http://schemas.openxmlformats.org/officeDocument/2006/relationships/hyperlink" Target="https://www.cvmsolutions.com/glossary/small-busines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C6B3E-6AA7-4476-B077-E7F555519E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41DF7E-2272-470D-B75E-9F264F2F627A}">
      <dgm:prSet/>
      <dgm:spPr>
        <a:solidFill>
          <a:schemeClr val="tx2">
            <a:lumMod val="40000"/>
            <a:lumOff val="60000"/>
          </a:schemeClr>
        </a:solidFill>
      </dgm:spPr>
      <dgm:t>
        <a:bodyPr/>
        <a:lstStyle/>
        <a:p>
          <a:r>
            <a:rPr lang="en-US" b="0" i="0" dirty="0">
              <a:solidFill>
                <a:schemeClr val="tx1"/>
              </a:solidFill>
            </a:rPr>
            <a:t>The mission of Lehigh’s Supplier Diversity Program is to implement programs and procedures that maximize the inclusion of diverse, local and small businesses as suppliers of goods and services consistent with Lehigh’s commitment to foster a diverse and inclusive university community.  We recognize that by encouraging an environment that promotes inclusion and the participation of diverse and local suppliers, this will ultimately lead to a process that provides the best value for Lehigh.</a:t>
          </a:r>
          <a:endParaRPr lang="en-US" dirty="0">
            <a:solidFill>
              <a:schemeClr val="tx1"/>
            </a:solidFill>
          </a:endParaRPr>
        </a:p>
      </dgm:t>
    </dgm:pt>
    <dgm:pt modelId="{E01394EA-92F0-451A-AFFC-19B8814F9672}" type="parTrans" cxnId="{9E0B39D5-3C56-4B18-848A-C4BE5BBEC315}">
      <dgm:prSet/>
      <dgm:spPr/>
      <dgm:t>
        <a:bodyPr/>
        <a:lstStyle/>
        <a:p>
          <a:endParaRPr lang="en-US"/>
        </a:p>
      </dgm:t>
    </dgm:pt>
    <dgm:pt modelId="{14B509A7-0CB3-4212-AC5B-1283FFFD9EFE}" type="sibTrans" cxnId="{9E0B39D5-3C56-4B18-848A-C4BE5BBEC315}">
      <dgm:prSet/>
      <dgm:spPr/>
      <dgm:t>
        <a:bodyPr/>
        <a:lstStyle/>
        <a:p>
          <a:endParaRPr lang="en-US"/>
        </a:p>
      </dgm:t>
    </dgm:pt>
    <dgm:pt modelId="{CDFFC329-568C-4E8A-AEB6-45EF8B4AF968}" type="pres">
      <dgm:prSet presAssocID="{FC4C6B3E-6AA7-4476-B077-E7F555519EAC}" presName="linear" presStyleCnt="0">
        <dgm:presLayoutVars>
          <dgm:animLvl val="lvl"/>
          <dgm:resizeHandles val="exact"/>
        </dgm:presLayoutVars>
      </dgm:prSet>
      <dgm:spPr/>
    </dgm:pt>
    <dgm:pt modelId="{56737DBC-D426-41D4-834B-3A3F6863C91D}" type="pres">
      <dgm:prSet presAssocID="{0141DF7E-2272-470D-B75E-9F264F2F627A}" presName="parentText" presStyleLbl="node1" presStyleIdx="0" presStyleCnt="1">
        <dgm:presLayoutVars>
          <dgm:chMax val="0"/>
          <dgm:bulletEnabled val="1"/>
        </dgm:presLayoutVars>
      </dgm:prSet>
      <dgm:spPr/>
    </dgm:pt>
  </dgm:ptLst>
  <dgm:cxnLst>
    <dgm:cxn modelId="{27E9C711-B632-4287-8A7A-3F6AB2A05EAC}" type="presOf" srcId="{0141DF7E-2272-470D-B75E-9F264F2F627A}" destId="{56737DBC-D426-41D4-834B-3A3F6863C91D}" srcOrd="0" destOrd="0" presId="urn:microsoft.com/office/officeart/2005/8/layout/vList2"/>
    <dgm:cxn modelId="{9E0B39D5-3C56-4B18-848A-C4BE5BBEC315}" srcId="{FC4C6B3E-6AA7-4476-B077-E7F555519EAC}" destId="{0141DF7E-2272-470D-B75E-9F264F2F627A}" srcOrd="0" destOrd="0" parTransId="{E01394EA-92F0-451A-AFFC-19B8814F9672}" sibTransId="{14B509A7-0CB3-4212-AC5B-1283FFFD9EFE}"/>
    <dgm:cxn modelId="{DF43C6E9-4630-4866-9287-14967096AF65}" type="presOf" srcId="{FC4C6B3E-6AA7-4476-B077-E7F555519EAC}" destId="{CDFFC329-568C-4E8A-AEB6-45EF8B4AF968}" srcOrd="0" destOrd="0" presId="urn:microsoft.com/office/officeart/2005/8/layout/vList2"/>
    <dgm:cxn modelId="{02A3CAB0-5DD0-4CE4-B3B3-F3DD40977DDE}" type="presParOf" srcId="{CDFFC329-568C-4E8A-AEB6-45EF8B4AF968}" destId="{56737DBC-D426-41D4-834B-3A3F6863C91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A05BEC-F116-4312-B657-84D3F70E43F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03B44E72-18F7-4093-81CC-2E024ECD543C}">
      <dgm:prSet custT="1"/>
      <dgm:spPr>
        <a:solidFill>
          <a:schemeClr val="tx2">
            <a:lumMod val="40000"/>
            <a:lumOff val="60000"/>
          </a:schemeClr>
        </a:solidFill>
      </dgm:spPr>
      <dgm:t>
        <a:bodyPr/>
        <a:lstStyle/>
        <a:p>
          <a:r>
            <a:rPr lang="en-US" sz="1600" b="0" i="0" dirty="0">
              <a:solidFill>
                <a:schemeClr val="tx1"/>
              </a:solidFill>
            </a:rPr>
            <a:t>Several common examples include:</a:t>
          </a:r>
          <a:endParaRPr lang="en-US" sz="1600" dirty="0">
            <a:solidFill>
              <a:schemeClr val="tx1"/>
            </a:solidFill>
          </a:endParaRPr>
        </a:p>
      </dgm:t>
    </dgm:pt>
    <dgm:pt modelId="{BA66F9F2-FC49-48DB-913C-47B20DF2BA48}" type="parTrans" cxnId="{7703AD1E-D797-4857-829C-AFFCF1A1C921}">
      <dgm:prSet/>
      <dgm:spPr/>
      <dgm:t>
        <a:bodyPr/>
        <a:lstStyle/>
        <a:p>
          <a:endParaRPr lang="en-US"/>
        </a:p>
      </dgm:t>
    </dgm:pt>
    <dgm:pt modelId="{ABBCA146-FA8C-42D1-BBAA-BCAF9C183182}" type="sibTrans" cxnId="{7703AD1E-D797-4857-829C-AFFCF1A1C921}">
      <dgm:prSet/>
      <dgm:spPr/>
      <dgm:t>
        <a:bodyPr/>
        <a:lstStyle/>
        <a:p>
          <a:endParaRPr lang="en-US"/>
        </a:p>
      </dgm:t>
    </dgm:pt>
    <dgm:pt modelId="{E30A3093-EB0D-4952-8F8A-8A8BEC7D1445}">
      <dgm:prSet custT="1"/>
      <dgm:spPr>
        <a:solidFill>
          <a:schemeClr val="tx2">
            <a:lumMod val="40000"/>
            <a:lumOff val="60000"/>
          </a:schemeClr>
        </a:solidFill>
      </dgm:spPr>
      <dgm:t>
        <a:bodyPr/>
        <a:lstStyle/>
        <a:p>
          <a:r>
            <a:rPr lang="en-US" sz="1600" b="0" i="0" dirty="0">
              <a:solidFill>
                <a:schemeClr val="tx1"/>
              </a:solidFill>
            </a:rPr>
            <a:t>Small-business enterprises (</a:t>
          </a:r>
          <a:r>
            <a:rPr lang="en-US" sz="1600" b="0" i="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SBEs</a:t>
          </a:r>
          <a:r>
            <a:rPr lang="en-US" sz="1600" b="0" i="0" dirty="0">
              <a:solidFill>
                <a:schemeClr val="tx1"/>
              </a:solidFill>
            </a:rPr>
            <a:t>)</a:t>
          </a:r>
          <a:endParaRPr lang="en-US" sz="1600" dirty="0">
            <a:solidFill>
              <a:schemeClr val="tx1"/>
            </a:solidFill>
          </a:endParaRPr>
        </a:p>
      </dgm:t>
    </dgm:pt>
    <dgm:pt modelId="{7C9D1725-7DBC-4821-8C7F-A8A4227B641D}" type="parTrans" cxnId="{C070D7FD-6141-40C4-8CD5-5AE19D6CEB4D}">
      <dgm:prSet/>
      <dgm:spPr>
        <a:ln>
          <a:solidFill>
            <a:schemeClr val="tx2">
              <a:lumMod val="50000"/>
            </a:schemeClr>
          </a:solidFill>
        </a:ln>
      </dgm:spPr>
      <dgm:t>
        <a:bodyPr/>
        <a:lstStyle/>
        <a:p>
          <a:endParaRPr lang="en-US"/>
        </a:p>
      </dgm:t>
    </dgm:pt>
    <dgm:pt modelId="{FB950DB0-DE4E-457C-8BDE-C93A1DEED8AC}" type="sibTrans" cxnId="{C070D7FD-6141-40C4-8CD5-5AE19D6CEB4D}">
      <dgm:prSet/>
      <dgm:spPr/>
      <dgm:t>
        <a:bodyPr/>
        <a:lstStyle/>
        <a:p>
          <a:endParaRPr lang="en-US"/>
        </a:p>
      </dgm:t>
    </dgm:pt>
    <dgm:pt modelId="{642CA94C-1402-4809-9E5C-42C7B915664D}">
      <dgm:prSet custT="1"/>
      <dgm:spPr>
        <a:solidFill>
          <a:schemeClr val="tx2">
            <a:lumMod val="40000"/>
            <a:lumOff val="60000"/>
          </a:schemeClr>
        </a:solidFill>
      </dgm:spPr>
      <dgm:t>
        <a:bodyPr/>
        <a:lstStyle/>
        <a:p>
          <a:r>
            <a:rPr lang="en-US" sz="1600" b="0" i="0" dirty="0">
              <a:solidFill>
                <a:schemeClr val="tx1"/>
              </a:solidFill>
            </a:rPr>
            <a:t>Minority-owned business enterprises (</a:t>
          </a:r>
          <a:r>
            <a:rPr lang="en-US" sz="1600" b="0" i="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MBEs</a:t>
          </a:r>
          <a:r>
            <a:rPr lang="en-US" sz="1600" b="0" i="0" dirty="0">
              <a:solidFill>
                <a:schemeClr val="tx1"/>
              </a:solidFill>
            </a:rPr>
            <a:t>) </a:t>
          </a:r>
          <a:endParaRPr lang="en-US" sz="1600" dirty="0">
            <a:solidFill>
              <a:schemeClr val="tx1"/>
            </a:solidFill>
          </a:endParaRPr>
        </a:p>
      </dgm:t>
    </dgm:pt>
    <dgm:pt modelId="{0162AB94-5576-4976-8655-3D8142E6C556}" type="parTrans" cxnId="{B0E61330-C634-436A-A414-1F4F27BB094C}">
      <dgm:prSet/>
      <dgm:spPr>
        <a:ln>
          <a:solidFill>
            <a:schemeClr val="tx2">
              <a:lumMod val="50000"/>
            </a:schemeClr>
          </a:solidFill>
        </a:ln>
      </dgm:spPr>
      <dgm:t>
        <a:bodyPr/>
        <a:lstStyle/>
        <a:p>
          <a:endParaRPr lang="en-US"/>
        </a:p>
      </dgm:t>
    </dgm:pt>
    <dgm:pt modelId="{41A3432F-4E01-41B8-AFA2-720AA28F2DC0}" type="sibTrans" cxnId="{B0E61330-C634-436A-A414-1F4F27BB094C}">
      <dgm:prSet/>
      <dgm:spPr/>
      <dgm:t>
        <a:bodyPr/>
        <a:lstStyle/>
        <a:p>
          <a:endParaRPr lang="en-US"/>
        </a:p>
      </dgm:t>
    </dgm:pt>
    <dgm:pt modelId="{607384FE-5A46-49DB-851E-EBF19C2BC2CE}">
      <dgm:prSet custT="1"/>
      <dgm:spPr>
        <a:solidFill>
          <a:schemeClr val="tx2">
            <a:lumMod val="40000"/>
            <a:lumOff val="60000"/>
          </a:schemeClr>
        </a:solidFill>
      </dgm:spPr>
      <dgm:t>
        <a:bodyPr/>
        <a:lstStyle/>
        <a:p>
          <a:r>
            <a:rPr lang="en-US" sz="1600" b="0" i="0" dirty="0">
              <a:solidFill>
                <a:schemeClr val="tx1"/>
              </a:solidFill>
            </a:rPr>
            <a:t>Woman-owned business enterprises (</a:t>
          </a:r>
          <a:r>
            <a:rPr lang="en-US" sz="1600" b="0" i="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WBEs</a:t>
          </a:r>
          <a:r>
            <a:rPr lang="en-US" sz="1600" b="0" i="0" dirty="0">
              <a:solidFill>
                <a:schemeClr val="tx1"/>
              </a:solidFill>
            </a:rPr>
            <a:t>)</a:t>
          </a:r>
          <a:endParaRPr lang="en-US" sz="1600" dirty="0">
            <a:solidFill>
              <a:schemeClr val="tx1"/>
            </a:solidFill>
          </a:endParaRPr>
        </a:p>
      </dgm:t>
    </dgm:pt>
    <dgm:pt modelId="{31F4603C-268B-4369-8CE0-FFE956E14848}" type="parTrans" cxnId="{AA25AAE1-063F-441A-8816-B38DBA072629}">
      <dgm:prSet/>
      <dgm:spPr>
        <a:ln>
          <a:solidFill>
            <a:schemeClr val="tx2">
              <a:lumMod val="50000"/>
            </a:schemeClr>
          </a:solidFill>
        </a:ln>
      </dgm:spPr>
      <dgm:t>
        <a:bodyPr/>
        <a:lstStyle/>
        <a:p>
          <a:endParaRPr lang="en-US"/>
        </a:p>
      </dgm:t>
    </dgm:pt>
    <dgm:pt modelId="{A2338CF4-67E5-4C09-AB47-B0DEAB08EE41}" type="sibTrans" cxnId="{AA25AAE1-063F-441A-8816-B38DBA072629}">
      <dgm:prSet/>
      <dgm:spPr/>
      <dgm:t>
        <a:bodyPr/>
        <a:lstStyle/>
        <a:p>
          <a:endParaRPr lang="en-US"/>
        </a:p>
      </dgm:t>
    </dgm:pt>
    <dgm:pt modelId="{86AB183A-319C-4FEE-859D-590881D98FAD}" type="pres">
      <dgm:prSet presAssocID="{47A05BEC-F116-4312-B657-84D3F70E43F7}" presName="Name0" presStyleCnt="0">
        <dgm:presLayoutVars>
          <dgm:chPref val="1"/>
          <dgm:dir/>
          <dgm:animOne val="branch"/>
          <dgm:animLvl val="lvl"/>
          <dgm:resizeHandles val="exact"/>
        </dgm:presLayoutVars>
      </dgm:prSet>
      <dgm:spPr/>
    </dgm:pt>
    <dgm:pt modelId="{E19CEF67-3520-4E2D-9D8D-4E5B4CA42216}" type="pres">
      <dgm:prSet presAssocID="{03B44E72-18F7-4093-81CC-2E024ECD543C}" presName="root1" presStyleCnt="0"/>
      <dgm:spPr/>
    </dgm:pt>
    <dgm:pt modelId="{32741894-D9BB-4102-AE0B-CF72EB4161FD}" type="pres">
      <dgm:prSet presAssocID="{03B44E72-18F7-4093-81CC-2E024ECD543C}" presName="LevelOneTextNode" presStyleLbl="node0" presStyleIdx="0" presStyleCnt="1" custAng="5400000" custScaleX="309103" custScaleY="51080" custLinFactX="-153014" custLinFactNeighborX="-200000" custLinFactNeighborY="5175">
        <dgm:presLayoutVars>
          <dgm:chPref val="3"/>
        </dgm:presLayoutVars>
      </dgm:prSet>
      <dgm:spPr/>
    </dgm:pt>
    <dgm:pt modelId="{E7383EED-3A81-44DC-B04D-29EDDC6FAD26}" type="pres">
      <dgm:prSet presAssocID="{03B44E72-18F7-4093-81CC-2E024ECD543C}" presName="level2hierChild" presStyleCnt="0"/>
      <dgm:spPr/>
    </dgm:pt>
    <dgm:pt modelId="{8CE4180B-4226-4763-9663-D49FD4137DDF}" type="pres">
      <dgm:prSet presAssocID="{7C9D1725-7DBC-4821-8C7F-A8A4227B641D}" presName="conn2-1" presStyleLbl="parChTrans1D2" presStyleIdx="0" presStyleCnt="3"/>
      <dgm:spPr/>
    </dgm:pt>
    <dgm:pt modelId="{2410F8AE-263E-4BA6-80B5-6DC77D9405BB}" type="pres">
      <dgm:prSet presAssocID="{7C9D1725-7DBC-4821-8C7F-A8A4227B641D}" presName="connTx" presStyleLbl="parChTrans1D2" presStyleIdx="0" presStyleCnt="3"/>
      <dgm:spPr/>
    </dgm:pt>
    <dgm:pt modelId="{1DF7786E-059A-4F90-B462-7C0F44BF25D8}" type="pres">
      <dgm:prSet presAssocID="{E30A3093-EB0D-4952-8F8A-8A8BEC7D1445}" presName="root2" presStyleCnt="0"/>
      <dgm:spPr/>
    </dgm:pt>
    <dgm:pt modelId="{C57C6A8B-6467-4C5D-B1AB-C94ADB84765F}" type="pres">
      <dgm:prSet presAssocID="{E30A3093-EB0D-4952-8F8A-8A8BEC7D1445}" presName="LevelTwoTextNode" presStyleLbl="node2" presStyleIdx="0" presStyleCnt="3" custScaleX="231229" custScaleY="144865">
        <dgm:presLayoutVars>
          <dgm:chPref val="3"/>
        </dgm:presLayoutVars>
      </dgm:prSet>
      <dgm:spPr/>
    </dgm:pt>
    <dgm:pt modelId="{32FB1D7E-E3FD-42FF-A709-252E6DABBA88}" type="pres">
      <dgm:prSet presAssocID="{E30A3093-EB0D-4952-8F8A-8A8BEC7D1445}" presName="level3hierChild" presStyleCnt="0"/>
      <dgm:spPr/>
    </dgm:pt>
    <dgm:pt modelId="{350B43A8-3D5B-46FA-B646-18B2CCFF4DAF}" type="pres">
      <dgm:prSet presAssocID="{0162AB94-5576-4976-8655-3D8142E6C556}" presName="conn2-1" presStyleLbl="parChTrans1D2" presStyleIdx="1" presStyleCnt="3"/>
      <dgm:spPr/>
    </dgm:pt>
    <dgm:pt modelId="{51E6CD5E-C707-490A-9F0B-57A859F3D2AC}" type="pres">
      <dgm:prSet presAssocID="{0162AB94-5576-4976-8655-3D8142E6C556}" presName="connTx" presStyleLbl="parChTrans1D2" presStyleIdx="1" presStyleCnt="3"/>
      <dgm:spPr/>
    </dgm:pt>
    <dgm:pt modelId="{08DDBE70-DBE3-4A15-A2F9-C3D25BE1CC19}" type="pres">
      <dgm:prSet presAssocID="{642CA94C-1402-4809-9E5C-42C7B915664D}" presName="root2" presStyleCnt="0"/>
      <dgm:spPr/>
    </dgm:pt>
    <dgm:pt modelId="{0617BB16-882F-47AF-93F1-6B41863BDB9F}" type="pres">
      <dgm:prSet presAssocID="{642CA94C-1402-4809-9E5C-42C7B915664D}" presName="LevelTwoTextNode" presStyleLbl="node2" presStyleIdx="1" presStyleCnt="3" custScaleX="231229" custScaleY="144865">
        <dgm:presLayoutVars>
          <dgm:chPref val="3"/>
        </dgm:presLayoutVars>
      </dgm:prSet>
      <dgm:spPr/>
    </dgm:pt>
    <dgm:pt modelId="{D6A04664-EF10-45C9-AFDC-5E0F6B8EEC1D}" type="pres">
      <dgm:prSet presAssocID="{642CA94C-1402-4809-9E5C-42C7B915664D}" presName="level3hierChild" presStyleCnt="0"/>
      <dgm:spPr/>
    </dgm:pt>
    <dgm:pt modelId="{A168F0C9-A8FA-4383-8496-BD7E3F9692F4}" type="pres">
      <dgm:prSet presAssocID="{31F4603C-268B-4369-8CE0-FFE956E14848}" presName="conn2-1" presStyleLbl="parChTrans1D2" presStyleIdx="2" presStyleCnt="3"/>
      <dgm:spPr/>
    </dgm:pt>
    <dgm:pt modelId="{12B4FE3F-6AB6-49E1-9323-4CD3610948D9}" type="pres">
      <dgm:prSet presAssocID="{31F4603C-268B-4369-8CE0-FFE956E14848}" presName="connTx" presStyleLbl="parChTrans1D2" presStyleIdx="2" presStyleCnt="3"/>
      <dgm:spPr/>
    </dgm:pt>
    <dgm:pt modelId="{3B5C3B4E-69EB-4F87-B282-B60F00E4DFA9}" type="pres">
      <dgm:prSet presAssocID="{607384FE-5A46-49DB-851E-EBF19C2BC2CE}" presName="root2" presStyleCnt="0"/>
      <dgm:spPr/>
    </dgm:pt>
    <dgm:pt modelId="{FAA00595-FAC8-4BE2-92F5-0B381B555B7A}" type="pres">
      <dgm:prSet presAssocID="{607384FE-5A46-49DB-851E-EBF19C2BC2CE}" presName="LevelTwoTextNode" presStyleLbl="node2" presStyleIdx="2" presStyleCnt="3" custScaleX="231229" custScaleY="144865">
        <dgm:presLayoutVars>
          <dgm:chPref val="3"/>
        </dgm:presLayoutVars>
      </dgm:prSet>
      <dgm:spPr/>
    </dgm:pt>
    <dgm:pt modelId="{90493776-C606-4A6C-9D1D-DE2306092D21}" type="pres">
      <dgm:prSet presAssocID="{607384FE-5A46-49DB-851E-EBF19C2BC2CE}" presName="level3hierChild" presStyleCnt="0"/>
      <dgm:spPr/>
    </dgm:pt>
  </dgm:ptLst>
  <dgm:cxnLst>
    <dgm:cxn modelId="{7703AD1E-D797-4857-829C-AFFCF1A1C921}" srcId="{47A05BEC-F116-4312-B657-84D3F70E43F7}" destId="{03B44E72-18F7-4093-81CC-2E024ECD543C}" srcOrd="0" destOrd="0" parTransId="{BA66F9F2-FC49-48DB-913C-47B20DF2BA48}" sibTransId="{ABBCA146-FA8C-42D1-BBAA-BCAF9C183182}"/>
    <dgm:cxn modelId="{B0E61330-C634-436A-A414-1F4F27BB094C}" srcId="{03B44E72-18F7-4093-81CC-2E024ECD543C}" destId="{642CA94C-1402-4809-9E5C-42C7B915664D}" srcOrd="1" destOrd="0" parTransId="{0162AB94-5576-4976-8655-3D8142E6C556}" sibTransId="{41A3432F-4E01-41B8-AFA2-720AA28F2DC0}"/>
    <dgm:cxn modelId="{84A7F23D-6F37-4E15-B7DB-FA2049AD20D7}" type="presOf" srcId="{E30A3093-EB0D-4952-8F8A-8A8BEC7D1445}" destId="{C57C6A8B-6467-4C5D-B1AB-C94ADB84765F}" srcOrd="0" destOrd="0" presId="urn:microsoft.com/office/officeart/2008/layout/HorizontalMultiLevelHierarchy"/>
    <dgm:cxn modelId="{86B76462-53C3-4FEB-BE0B-F8945A35DCAA}" type="presOf" srcId="{7C9D1725-7DBC-4821-8C7F-A8A4227B641D}" destId="{2410F8AE-263E-4BA6-80B5-6DC77D9405BB}" srcOrd="1" destOrd="0" presId="urn:microsoft.com/office/officeart/2008/layout/HorizontalMultiLevelHierarchy"/>
    <dgm:cxn modelId="{1F694046-ECBC-4615-AC76-0DA6319674FB}" type="presOf" srcId="{0162AB94-5576-4976-8655-3D8142E6C556}" destId="{51E6CD5E-C707-490A-9F0B-57A859F3D2AC}" srcOrd="1" destOrd="0" presId="urn:microsoft.com/office/officeart/2008/layout/HorizontalMultiLevelHierarchy"/>
    <dgm:cxn modelId="{CD87336C-1003-4C87-9710-F14119AB4DEF}" type="presOf" srcId="{607384FE-5A46-49DB-851E-EBF19C2BC2CE}" destId="{FAA00595-FAC8-4BE2-92F5-0B381B555B7A}" srcOrd="0" destOrd="0" presId="urn:microsoft.com/office/officeart/2008/layout/HorizontalMultiLevelHierarchy"/>
    <dgm:cxn modelId="{E4219952-9431-48EC-B13D-E27AD3E1762F}" type="presOf" srcId="{0162AB94-5576-4976-8655-3D8142E6C556}" destId="{350B43A8-3D5B-46FA-B646-18B2CCFF4DAF}" srcOrd="0" destOrd="0" presId="urn:microsoft.com/office/officeart/2008/layout/HorizontalMultiLevelHierarchy"/>
    <dgm:cxn modelId="{80E40FB0-D43F-4FC1-9F61-711F876885B9}" type="presOf" srcId="{7C9D1725-7DBC-4821-8C7F-A8A4227B641D}" destId="{8CE4180B-4226-4763-9663-D49FD4137DDF}" srcOrd="0" destOrd="0" presId="urn:microsoft.com/office/officeart/2008/layout/HorizontalMultiLevelHierarchy"/>
    <dgm:cxn modelId="{315BEAB0-C9A7-4BB4-A52F-CD6867196878}" type="presOf" srcId="{642CA94C-1402-4809-9E5C-42C7B915664D}" destId="{0617BB16-882F-47AF-93F1-6B41863BDB9F}" srcOrd="0" destOrd="0" presId="urn:microsoft.com/office/officeart/2008/layout/HorizontalMultiLevelHierarchy"/>
    <dgm:cxn modelId="{C0ADD7B6-F091-46F8-94A3-78306B1B1114}" type="presOf" srcId="{31F4603C-268B-4369-8CE0-FFE956E14848}" destId="{A168F0C9-A8FA-4383-8496-BD7E3F9692F4}" srcOrd="0" destOrd="0" presId="urn:microsoft.com/office/officeart/2008/layout/HorizontalMultiLevelHierarchy"/>
    <dgm:cxn modelId="{2340E6C5-B25A-4644-9373-EE89B69F5A3E}" type="presOf" srcId="{03B44E72-18F7-4093-81CC-2E024ECD543C}" destId="{32741894-D9BB-4102-AE0B-CF72EB4161FD}" srcOrd="0" destOrd="0" presId="urn:microsoft.com/office/officeart/2008/layout/HorizontalMultiLevelHierarchy"/>
    <dgm:cxn modelId="{AA25AAE1-063F-441A-8816-B38DBA072629}" srcId="{03B44E72-18F7-4093-81CC-2E024ECD543C}" destId="{607384FE-5A46-49DB-851E-EBF19C2BC2CE}" srcOrd="2" destOrd="0" parTransId="{31F4603C-268B-4369-8CE0-FFE956E14848}" sibTransId="{A2338CF4-67E5-4C09-AB47-B0DEAB08EE41}"/>
    <dgm:cxn modelId="{84C5B6E8-76C0-4642-9881-9F78E0310C4C}" type="presOf" srcId="{31F4603C-268B-4369-8CE0-FFE956E14848}" destId="{12B4FE3F-6AB6-49E1-9323-4CD3610948D9}" srcOrd="1" destOrd="0" presId="urn:microsoft.com/office/officeart/2008/layout/HorizontalMultiLevelHierarchy"/>
    <dgm:cxn modelId="{0E6BFFF9-A5D6-4262-B2B4-8F51B3EFD72F}" type="presOf" srcId="{47A05BEC-F116-4312-B657-84D3F70E43F7}" destId="{86AB183A-319C-4FEE-859D-590881D98FAD}" srcOrd="0" destOrd="0" presId="urn:microsoft.com/office/officeart/2008/layout/HorizontalMultiLevelHierarchy"/>
    <dgm:cxn modelId="{C070D7FD-6141-40C4-8CD5-5AE19D6CEB4D}" srcId="{03B44E72-18F7-4093-81CC-2E024ECD543C}" destId="{E30A3093-EB0D-4952-8F8A-8A8BEC7D1445}" srcOrd="0" destOrd="0" parTransId="{7C9D1725-7DBC-4821-8C7F-A8A4227B641D}" sibTransId="{FB950DB0-DE4E-457C-8BDE-C93A1DEED8AC}"/>
    <dgm:cxn modelId="{717ED059-1437-44A5-9442-28D0C3217C4A}" type="presParOf" srcId="{86AB183A-319C-4FEE-859D-590881D98FAD}" destId="{E19CEF67-3520-4E2D-9D8D-4E5B4CA42216}" srcOrd="0" destOrd="0" presId="urn:microsoft.com/office/officeart/2008/layout/HorizontalMultiLevelHierarchy"/>
    <dgm:cxn modelId="{A3FDEBBF-7722-4393-9CF6-3F5C644703E9}" type="presParOf" srcId="{E19CEF67-3520-4E2D-9D8D-4E5B4CA42216}" destId="{32741894-D9BB-4102-AE0B-CF72EB4161FD}" srcOrd="0" destOrd="0" presId="urn:microsoft.com/office/officeart/2008/layout/HorizontalMultiLevelHierarchy"/>
    <dgm:cxn modelId="{18C85BB4-C276-4247-8673-8E5A22658211}" type="presParOf" srcId="{E19CEF67-3520-4E2D-9D8D-4E5B4CA42216}" destId="{E7383EED-3A81-44DC-B04D-29EDDC6FAD26}" srcOrd="1" destOrd="0" presId="urn:microsoft.com/office/officeart/2008/layout/HorizontalMultiLevelHierarchy"/>
    <dgm:cxn modelId="{8FC562AA-45A1-4E94-8827-692C6B45755B}" type="presParOf" srcId="{E7383EED-3A81-44DC-B04D-29EDDC6FAD26}" destId="{8CE4180B-4226-4763-9663-D49FD4137DDF}" srcOrd="0" destOrd="0" presId="urn:microsoft.com/office/officeart/2008/layout/HorizontalMultiLevelHierarchy"/>
    <dgm:cxn modelId="{C6892AEF-2B13-40C9-9965-23EBCFE269AF}" type="presParOf" srcId="{8CE4180B-4226-4763-9663-D49FD4137DDF}" destId="{2410F8AE-263E-4BA6-80B5-6DC77D9405BB}" srcOrd="0" destOrd="0" presId="urn:microsoft.com/office/officeart/2008/layout/HorizontalMultiLevelHierarchy"/>
    <dgm:cxn modelId="{349243A8-1580-45AC-A01E-041206E3F017}" type="presParOf" srcId="{E7383EED-3A81-44DC-B04D-29EDDC6FAD26}" destId="{1DF7786E-059A-4F90-B462-7C0F44BF25D8}" srcOrd="1" destOrd="0" presId="urn:microsoft.com/office/officeart/2008/layout/HorizontalMultiLevelHierarchy"/>
    <dgm:cxn modelId="{94889DFB-3E00-4F19-B4FD-2A758FE1376F}" type="presParOf" srcId="{1DF7786E-059A-4F90-B462-7C0F44BF25D8}" destId="{C57C6A8B-6467-4C5D-B1AB-C94ADB84765F}" srcOrd="0" destOrd="0" presId="urn:microsoft.com/office/officeart/2008/layout/HorizontalMultiLevelHierarchy"/>
    <dgm:cxn modelId="{C59434EC-5662-425B-941F-46F4D21CCEB8}" type="presParOf" srcId="{1DF7786E-059A-4F90-B462-7C0F44BF25D8}" destId="{32FB1D7E-E3FD-42FF-A709-252E6DABBA88}" srcOrd="1" destOrd="0" presId="urn:microsoft.com/office/officeart/2008/layout/HorizontalMultiLevelHierarchy"/>
    <dgm:cxn modelId="{5B474DC5-0AA9-45B8-BAA6-26ED003DBB61}" type="presParOf" srcId="{E7383EED-3A81-44DC-B04D-29EDDC6FAD26}" destId="{350B43A8-3D5B-46FA-B646-18B2CCFF4DAF}" srcOrd="2" destOrd="0" presId="urn:microsoft.com/office/officeart/2008/layout/HorizontalMultiLevelHierarchy"/>
    <dgm:cxn modelId="{EDD53C6B-68AF-415F-961A-C57BF72D5F09}" type="presParOf" srcId="{350B43A8-3D5B-46FA-B646-18B2CCFF4DAF}" destId="{51E6CD5E-C707-490A-9F0B-57A859F3D2AC}" srcOrd="0" destOrd="0" presId="urn:microsoft.com/office/officeart/2008/layout/HorizontalMultiLevelHierarchy"/>
    <dgm:cxn modelId="{AB665481-BE7A-442A-B269-27A834A86485}" type="presParOf" srcId="{E7383EED-3A81-44DC-B04D-29EDDC6FAD26}" destId="{08DDBE70-DBE3-4A15-A2F9-C3D25BE1CC19}" srcOrd="3" destOrd="0" presId="urn:microsoft.com/office/officeart/2008/layout/HorizontalMultiLevelHierarchy"/>
    <dgm:cxn modelId="{171E5804-C409-46F3-90D5-CAB4790DE395}" type="presParOf" srcId="{08DDBE70-DBE3-4A15-A2F9-C3D25BE1CC19}" destId="{0617BB16-882F-47AF-93F1-6B41863BDB9F}" srcOrd="0" destOrd="0" presId="urn:microsoft.com/office/officeart/2008/layout/HorizontalMultiLevelHierarchy"/>
    <dgm:cxn modelId="{912D52C5-D6CE-4A57-BED3-9A58DF8B6D73}" type="presParOf" srcId="{08DDBE70-DBE3-4A15-A2F9-C3D25BE1CC19}" destId="{D6A04664-EF10-45C9-AFDC-5E0F6B8EEC1D}" srcOrd="1" destOrd="0" presId="urn:microsoft.com/office/officeart/2008/layout/HorizontalMultiLevelHierarchy"/>
    <dgm:cxn modelId="{C1339655-4901-4F3B-8751-42D009C7BE10}" type="presParOf" srcId="{E7383EED-3A81-44DC-B04D-29EDDC6FAD26}" destId="{A168F0C9-A8FA-4383-8496-BD7E3F9692F4}" srcOrd="4" destOrd="0" presId="urn:microsoft.com/office/officeart/2008/layout/HorizontalMultiLevelHierarchy"/>
    <dgm:cxn modelId="{9DD4D9AB-688F-44CE-A90A-B4DFC3BC3301}" type="presParOf" srcId="{A168F0C9-A8FA-4383-8496-BD7E3F9692F4}" destId="{12B4FE3F-6AB6-49E1-9323-4CD3610948D9}" srcOrd="0" destOrd="0" presId="urn:microsoft.com/office/officeart/2008/layout/HorizontalMultiLevelHierarchy"/>
    <dgm:cxn modelId="{0C55D406-B8AC-4DA0-885E-F2DCC09509CD}" type="presParOf" srcId="{E7383EED-3A81-44DC-B04D-29EDDC6FAD26}" destId="{3B5C3B4E-69EB-4F87-B282-B60F00E4DFA9}" srcOrd="5" destOrd="0" presId="urn:microsoft.com/office/officeart/2008/layout/HorizontalMultiLevelHierarchy"/>
    <dgm:cxn modelId="{B6DE92E4-59B2-4337-98FE-F4ECDB23BFCD}" type="presParOf" srcId="{3B5C3B4E-69EB-4F87-B282-B60F00E4DFA9}" destId="{FAA00595-FAC8-4BE2-92F5-0B381B555B7A}" srcOrd="0" destOrd="0" presId="urn:microsoft.com/office/officeart/2008/layout/HorizontalMultiLevelHierarchy"/>
    <dgm:cxn modelId="{CB26B7B8-3A89-40CF-B13D-F545CC0C3B03}" type="presParOf" srcId="{3B5C3B4E-69EB-4F87-B282-B60F00E4DFA9}" destId="{90493776-C606-4A6C-9D1D-DE2306092D2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1E84AE-CB3D-4D61-9150-E0583BCCE4A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539F853-F363-4E9D-84B2-3FD403681AE0}">
      <dgm:prSet custT="1"/>
      <dgm:spPr>
        <a:solidFill>
          <a:schemeClr val="tx2">
            <a:lumMod val="40000"/>
            <a:lumOff val="60000"/>
          </a:schemeClr>
        </a:solidFill>
      </dgm:spPr>
      <dgm:t>
        <a:bodyPr/>
        <a:lstStyle/>
        <a:p>
          <a:r>
            <a:rPr lang="en-US" sz="1600" b="0" i="0" dirty="0">
              <a:solidFill>
                <a:schemeClr val="tx1"/>
              </a:solidFill>
            </a:rPr>
            <a:t>Women’s Business Enterprise National Council (WBENC)</a:t>
          </a:r>
          <a:endParaRPr lang="en-US" sz="1600" dirty="0">
            <a:solidFill>
              <a:schemeClr val="tx1"/>
            </a:solidFill>
          </a:endParaRPr>
        </a:p>
      </dgm:t>
    </dgm:pt>
    <dgm:pt modelId="{F4978DE0-0630-4E20-9D3D-BF5B617F763B}" type="parTrans" cxnId="{932142DC-3E94-498D-8874-51A3EDB1EA09}">
      <dgm:prSet/>
      <dgm:spPr/>
      <dgm:t>
        <a:bodyPr/>
        <a:lstStyle/>
        <a:p>
          <a:endParaRPr lang="en-US"/>
        </a:p>
      </dgm:t>
    </dgm:pt>
    <dgm:pt modelId="{905E8AC0-0984-4E73-8FA4-8EC1F743584B}" type="sibTrans" cxnId="{932142DC-3E94-498D-8874-51A3EDB1EA09}">
      <dgm:prSet/>
      <dgm:spPr>
        <a:ln>
          <a:solidFill>
            <a:schemeClr val="tx2">
              <a:lumMod val="50000"/>
            </a:schemeClr>
          </a:solidFill>
        </a:ln>
      </dgm:spPr>
      <dgm:t>
        <a:bodyPr/>
        <a:lstStyle/>
        <a:p>
          <a:endParaRPr lang="en-US"/>
        </a:p>
      </dgm:t>
    </dgm:pt>
    <dgm:pt modelId="{0FA55FEA-AAD6-40C2-B8C1-48CDBF0E52B5}">
      <dgm:prSet custT="1"/>
      <dgm:spPr>
        <a:solidFill>
          <a:schemeClr val="tx2">
            <a:lumMod val="40000"/>
            <a:lumOff val="60000"/>
          </a:schemeClr>
        </a:solidFill>
      </dgm:spPr>
      <dgm:t>
        <a:bodyPr/>
        <a:lstStyle/>
        <a:p>
          <a:r>
            <a:rPr lang="en-US" sz="1600" b="0" i="0" dirty="0">
              <a:solidFill>
                <a:schemeClr val="tx1"/>
              </a:solidFill>
            </a:rPr>
            <a:t>National Minority Supplier Development Council (NMSDC)</a:t>
          </a:r>
          <a:endParaRPr lang="en-US" sz="1600" dirty="0">
            <a:solidFill>
              <a:schemeClr val="tx1"/>
            </a:solidFill>
          </a:endParaRPr>
        </a:p>
      </dgm:t>
    </dgm:pt>
    <dgm:pt modelId="{1C1FE6CE-CFBF-46A8-B9C8-BE7B8D078326}" type="parTrans" cxnId="{B9C4D6E9-A720-4749-8536-0875A8042239}">
      <dgm:prSet/>
      <dgm:spPr/>
      <dgm:t>
        <a:bodyPr/>
        <a:lstStyle/>
        <a:p>
          <a:endParaRPr lang="en-US"/>
        </a:p>
      </dgm:t>
    </dgm:pt>
    <dgm:pt modelId="{F993877E-2C56-4511-AE38-EEE1500FD14D}" type="sibTrans" cxnId="{B9C4D6E9-A720-4749-8536-0875A8042239}">
      <dgm:prSet/>
      <dgm:spPr/>
      <dgm:t>
        <a:bodyPr/>
        <a:lstStyle/>
        <a:p>
          <a:endParaRPr lang="en-US"/>
        </a:p>
      </dgm:t>
    </dgm:pt>
    <dgm:pt modelId="{7A46D5AC-E68F-4176-B4A3-BB28D17870EC}">
      <dgm:prSet custT="1"/>
      <dgm:spPr>
        <a:solidFill>
          <a:schemeClr val="tx2">
            <a:lumMod val="40000"/>
            <a:lumOff val="60000"/>
          </a:schemeClr>
        </a:solidFill>
      </dgm:spPr>
      <dgm:t>
        <a:bodyPr/>
        <a:lstStyle/>
        <a:p>
          <a:r>
            <a:rPr lang="en-US" sz="1600" b="0" i="0" dirty="0">
              <a:solidFill>
                <a:schemeClr val="tx1"/>
              </a:solidFill>
            </a:rPr>
            <a:t>National LGBT Chamber of Commerce (NGLCC)</a:t>
          </a:r>
          <a:endParaRPr lang="en-US" sz="1600" dirty="0">
            <a:solidFill>
              <a:schemeClr val="tx1"/>
            </a:solidFill>
          </a:endParaRPr>
        </a:p>
      </dgm:t>
    </dgm:pt>
    <dgm:pt modelId="{A20B73DA-F96C-44F3-80F7-6D18FE93D687}" type="parTrans" cxnId="{0DE44549-0B39-4DCE-96B1-48AD7C19932E}">
      <dgm:prSet/>
      <dgm:spPr/>
      <dgm:t>
        <a:bodyPr/>
        <a:lstStyle/>
        <a:p>
          <a:endParaRPr lang="en-US"/>
        </a:p>
      </dgm:t>
    </dgm:pt>
    <dgm:pt modelId="{4CFF788A-FCD2-41EF-A60D-0FC40748AA8F}" type="sibTrans" cxnId="{0DE44549-0B39-4DCE-96B1-48AD7C19932E}">
      <dgm:prSet/>
      <dgm:spPr/>
      <dgm:t>
        <a:bodyPr/>
        <a:lstStyle/>
        <a:p>
          <a:endParaRPr lang="en-US"/>
        </a:p>
      </dgm:t>
    </dgm:pt>
    <dgm:pt modelId="{A62145FE-28FC-47C6-BD5A-6F42FF1CD458}">
      <dgm:prSet custT="1"/>
      <dgm:spPr>
        <a:solidFill>
          <a:schemeClr val="tx2">
            <a:lumMod val="40000"/>
            <a:lumOff val="60000"/>
          </a:schemeClr>
        </a:solidFill>
      </dgm:spPr>
      <dgm:t>
        <a:bodyPr/>
        <a:lstStyle/>
        <a:p>
          <a:r>
            <a:rPr lang="en-US" sz="1600" b="0" i="0" dirty="0">
              <a:solidFill>
                <a:schemeClr val="tx1"/>
              </a:solidFill>
            </a:rPr>
            <a:t>US Dept of Veterans Affairs / Vets First Verification Program</a:t>
          </a:r>
          <a:endParaRPr lang="en-US" sz="1600" dirty="0">
            <a:solidFill>
              <a:schemeClr val="tx1"/>
            </a:solidFill>
          </a:endParaRPr>
        </a:p>
      </dgm:t>
    </dgm:pt>
    <dgm:pt modelId="{D5A539BA-E6A3-4308-99C2-28EBDCF0376E}" type="parTrans" cxnId="{EE658DCB-EA23-4D1F-AAFD-869A82E9E76C}">
      <dgm:prSet/>
      <dgm:spPr/>
      <dgm:t>
        <a:bodyPr/>
        <a:lstStyle/>
        <a:p>
          <a:endParaRPr lang="en-US"/>
        </a:p>
      </dgm:t>
    </dgm:pt>
    <dgm:pt modelId="{22DAA1FF-C7C6-4127-AEC8-F9A376761E99}" type="sibTrans" cxnId="{EE658DCB-EA23-4D1F-AAFD-869A82E9E76C}">
      <dgm:prSet/>
      <dgm:spPr/>
      <dgm:t>
        <a:bodyPr/>
        <a:lstStyle/>
        <a:p>
          <a:endParaRPr lang="en-US"/>
        </a:p>
      </dgm:t>
    </dgm:pt>
    <dgm:pt modelId="{6C24256A-58D8-41E2-A59D-35658220CDA1}">
      <dgm:prSet custT="1"/>
      <dgm:spPr>
        <a:solidFill>
          <a:schemeClr val="tx2">
            <a:lumMod val="40000"/>
            <a:lumOff val="60000"/>
          </a:schemeClr>
        </a:solidFill>
      </dgm:spPr>
      <dgm:t>
        <a:bodyPr/>
        <a:lstStyle/>
        <a:p>
          <a:r>
            <a:rPr lang="en-US" sz="1600" b="0" i="0" dirty="0">
              <a:solidFill>
                <a:schemeClr val="tx1"/>
              </a:solidFill>
            </a:rPr>
            <a:t>State and local governments/ regional councils</a:t>
          </a:r>
          <a:endParaRPr lang="en-US" sz="1600" dirty="0">
            <a:solidFill>
              <a:schemeClr val="tx1"/>
            </a:solidFill>
          </a:endParaRPr>
        </a:p>
      </dgm:t>
    </dgm:pt>
    <dgm:pt modelId="{7FD6BBAA-0393-466A-971A-DCC82D01BD15}" type="parTrans" cxnId="{039A2365-FBCD-4DB5-B095-13F390D1ED48}">
      <dgm:prSet/>
      <dgm:spPr/>
      <dgm:t>
        <a:bodyPr/>
        <a:lstStyle/>
        <a:p>
          <a:endParaRPr lang="en-US"/>
        </a:p>
      </dgm:t>
    </dgm:pt>
    <dgm:pt modelId="{EA1C6E4A-2550-47D3-B275-137522CD9B06}" type="sibTrans" cxnId="{039A2365-FBCD-4DB5-B095-13F390D1ED48}">
      <dgm:prSet/>
      <dgm:spPr/>
      <dgm:t>
        <a:bodyPr/>
        <a:lstStyle/>
        <a:p>
          <a:endParaRPr lang="en-US"/>
        </a:p>
      </dgm:t>
    </dgm:pt>
    <dgm:pt modelId="{19B0890E-8810-4786-A7D3-62FFB64A7E3B}" type="pres">
      <dgm:prSet presAssocID="{5A1E84AE-CB3D-4D61-9150-E0583BCCE4A9}" presName="Name0" presStyleCnt="0">
        <dgm:presLayoutVars>
          <dgm:chMax val="7"/>
          <dgm:chPref val="7"/>
          <dgm:dir/>
        </dgm:presLayoutVars>
      </dgm:prSet>
      <dgm:spPr/>
    </dgm:pt>
    <dgm:pt modelId="{F9CD52A8-2725-46CA-BBB8-B3E48D58AEA0}" type="pres">
      <dgm:prSet presAssocID="{5A1E84AE-CB3D-4D61-9150-E0583BCCE4A9}" presName="Name1" presStyleCnt="0"/>
      <dgm:spPr/>
    </dgm:pt>
    <dgm:pt modelId="{B6604470-D68A-4654-A34A-B2667E915E95}" type="pres">
      <dgm:prSet presAssocID="{5A1E84AE-CB3D-4D61-9150-E0583BCCE4A9}" presName="cycle" presStyleCnt="0"/>
      <dgm:spPr/>
    </dgm:pt>
    <dgm:pt modelId="{CCECC183-156F-4EFA-AAE7-DF69C2503434}" type="pres">
      <dgm:prSet presAssocID="{5A1E84AE-CB3D-4D61-9150-E0583BCCE4A9}" presName="srcNode" presStyleLbl="node1" presStyleIdx="0" presStyleCnt="5"/>
      <dgm:spPr/>
    </dgm:pt>
    <dgm:pt modelId="{E74E3FE5-D413-4E8B-89D1-5254D83DC3C8}" type="pres">
      <dgm:prSet presAssocID="{5A1E84AE-CB3D-4D61-9150-E0583BCCE4A9}" presName="conn" presStyleLbl="parChTrans1D2" presStyleIdx="0" presStyleCnt="1"/>
      <dgm:spPr/>
    </dgm:pt>
    <dgm:pt modelId="{9D42DD49-F432-4A2F-8803-38C92E95C9E0}" type="pres">
      <dgm:prSet presAssocID="{5A1E84AE-CB3D-4D61-9150-E0583BCCE4A9}" presName="extraNode" presStyleLbl="node1" presStyleIdx="0" presStyleCnt="5"/>
      <dgm:spPr/>
    </dgm:pt>
    <dgm:pt modelId="{2E14E658-16DC-488A-AABD-D9B22FD7A540}" type="pres">
      <dgm:prSet presAssocID="{5A1E84AE-CB3D-4D61-9150-E0583BCCE4A9}" presName="dstNode" presStyleLbl="node1" presStyleIdx="0" presStyleCnt="5"/>
      <dgm:spPr/>
    </dgm:pt>
    <dgm:pt modelId="{CC734ECE-A919-465B-B892-1FC257FE9ECB}" type="pres">
      <dgm:prSet presAssocID="{2539F853-F363-4E9D-84B2-3FD403681AE0}" presName="text_1" presStyleLbl="node1" presStyleIdx="0" presStyleCnt="5">
        <dgm:presLayoutVars>
          <dgm:bulletEnabled val="1"/>
        </dgm:presLayoutVars>
      </dgm:prSet>
      <dgm:spPr/>
    </dgm:pt>
    <dgm:pt modelId="{89181F41-E6B3-4320-8C42-802FFC9AED1B}" type="pres">
      <dgm:prSet presAssocID="{2539F853-F363-4E9D-84B2-3FD403681AE0}" presName="accent_1" presStyleCnt="0"/>
      <dgm:spPr/>
    </dgm:pt>
    <dgm:pt modelId="{2D11B1CA-BD7A-40DD-9068-96B890684F77}" type="pres">
      <dgm:prSet presAssocID="{2539F853-F363-4E9D-84B2-3FD403681AE0}" presName="accentRepeatNode" presStyleLbl="solidFgAcc1" presStyleIdx="0" presStyleCnt="5"/>
      <dgm:spPr>
        <a:ln>
          <a:solidFill>
            <a:schemeClr val="tx2">
              <a:lumMod val="50000"/>
            </a:schemeClr>
          </a:solidFill>
        </a:ln>
      </dgm:spPr>
    </dgm:pt>
    <dgm:pt modelId="{594248E3-44A3-4ACE-B05C-98736514DC15}" type="pres">
      <dgm:prSet presAssocID="{0FA55FEA-AAD6-40C2-B8C1-48CDBF0E52B5}" presName="text_2" presStyleLbl="node1" presStyleIdx="1" presStyleCnt="5">
        <dgm:presLayoutVars>
          <dgm:bulletEnabled val="1"/>
        </dgm:presLayoutVars>
      </dgm:prSet>
      <dgm:spPr/>
    </dgm:pt>
    <dgm:pt modelId="{3D616EED-C2A5-4941-82D3-2D0CAAC80364}" type="pres">
      <dgm:prSet presAssocID="{0FA55FEA-AAD6-40C2-B8C1-48CDBF0E52B5}" presName="accent_2" presStyleCnt="0"/>
      <dgm:spPr/>
    </dgm:pt>
    <dgm:pt modelId="{9AAC038F-6567-4081-ABE4-8E9722D4474C}" type="pres">
      <dgm:prSet presAssocID="{0FA55FEA-AAD6-40C2-B8C1-48CDBF0E52B5}" presName="accentRepeatNode" presStyleLbl="solidFgAcc1" presStyleIdx="1" presStyleCnt="5"/>
      <dgm:spPr>
        <a:ln>
          <a:solidFill>
            <a:schemeClr val="tx2">
              <a:lumMod val="50000"/>
            </a:schemeClr>
          </a:solidFill>
        </a:ln>
      </dgm:spPr>
    </dgm:pt>
    <dgm:pt modelId="{0593A9D5-1AEF-4DCE-A873-0F87B2EFCAAD}" type="pres">
      <dgm:prSet presAssocID="{7A46D5AC-E68F-4176-B4A3-BB28D17870EC}" presName="text_3" presStyleLbl="node1" presStyleIdx="2" presStyleCnt="5">
        <dgm:presLayoutVars>
          <dgm:bulletEnabled val="1"/>
        </dgm:presLayoutVars>
      </dgm:prSet>
      <dgm:spPr/>
    </dgm:pt>
    <dgm:pt modelId="{F812483C-0E67-452A-8F43-BE6826130DAF}" type="pres">
      <dgm:prSet presAssocID="{7A46D5AC-E68F-4176-B4A3-BB28D17870EC}" presName="accent_3" presStyleCnt="0"/>
      <dgm:spPr/>
    </dgm:pt>
    <dgm:pt modelId="{2A3F6403-05A8-4100-8B5F-9099B75E074A}" type="pres">
      <dgm:prSet presAssocID="{7A46D5AC-E68F-4176-B4A3-BB28D17870EC}" presName="accentRepeatNode" presStyleLbl="solidFgAcc1" presStyleIdx="2" presStyleCnt="5"/>
      <dgm:spPr>
        <a:ln>
          <a:solidFill>
            <a:schemeClr val="tx2">
              <a:lumMod val="50000"/>
            </a:schemeClr>
          </a:solidFill>
        </a:ln>
      </dgm:spPr>
    </dgm:pt>
    <dgm:pt modelId="{B307895B-68C0-45CC-B81E-8C42CF71FCC1}" type="pres">
      <dgm:prSet presAssocID="{A62145FE-28FC-47C6-BD5A-6F42FF1CD458}" presName="text_4" presStyleLbl="node1" presStyleIdx="3" presStyleCnt="5">
        <dgm:presLayoutVars>
          <dgm:bulletEnabled val="1"/>
        </dgm:presLayoutVars>
      </dgm:prSet>
      <dgm:spPr/>
    </dgm:pt>
    <dgm:pt modelId="{086643C5-9D46-4891-AFE3-92131063FD09}" type="pres">
      <dgm:prSet presAssocID="{A62145FE-28FC-47C6-BD5A-6F42FF1CD458}" presName="accent_4" presStyleCnt="0"/>
      <dgm:spPr/>
    </dgm:pt>
    <dgm:pt modelId="{39123809-F5CA-4492-B5C2-2EAEBE3F2AD9}" type="pres">
      <dgm:prSet presAssocID="{A62145FE-28FC-47C6-BD5A-6F42FF1CD458}" presName="accentRepeatNode" presStyleLbl="solidFgAcc1" presStyleIdx="3" presStyleCnt="5"/>
      <dgm:spPr>
        <a:ln>
          <a:solidFill>
            <a:schemeClr val="tx2">
              <a:lumMod val="50000"/>
            </a:schemeClr>
          </a:solidFill>
        </a:ln>
      </dgm:spPr>
    </dgm:pt>
    <dgm:pt modelId="{26672C4F-96FD-46C1-AB1D-1BC9DB1678C3}" type="pres">
      <dgm:prSet presAssocID="{6C24256A-58D8-41E2-A59D-35658220CDA1}" presName="text_5" presStyleLbl="node1" presStyleIdx="4" presStyleCnt="5">
        <dgm:presLayoutVars>
          <dgm:bulletEnabled val="1"/>
        </dgm:presLayoutVars>
      </dgm:prSet>
      <dgm:spPr/>
    </dgm:pt>
    <dgm:pt modelId="{FC296F3E-4750-41EF-B1C7-4560A031A4B7}" type="pres">
      <dgm:prSet presAssocID="{6C24256A-58D8-41E2-A59D-35658220CDA1}" presName="accent_5" presStyleCnt="0"/>
      <dgm:spPr/>
    </dgm:pt>
    <dgm:pt modelId="{F89E4823-7067-4752-B29C-1B2DDA1E11B8}" type="pres">
      <dgm:prSet presAssocID="{6C24256A-58D8-41E2-A59D-35658220CDA1}" presName="accentRepeatNode" presStyleLbl="solidFgAcc1" presStyleIdx="4" presStyleCnt="5"/>
      <dgm:spPr>
        <a:ln>
          <a:solidFill>
            <a:srgbClr val="996633"/>
          </a:solidFill>
        </a:ln>
      </dgm:spPr>
    </dgm:pt>
  </dgm:ptLst>
  <dgm:cxnLst>
    <dgm:cxn modelId="{E193CA19-B078-4FBF-B305-98DC972E3426}" type="presOf" srcId="{6C24256A-58D8-41E2-A59D-35658220CDA1}" destId="{26672C4F-96FD-46C1-AB1D-1BC9DB1678C3}" srcOrd="0" destOrd="0" presId="urn:microsoft.com/office/officeart/2008/layout/VerticalCurvedList"/>
    <dgm:cxn modelId="{BC24E83B-BE73-4B4B-AE85-05318E955F49}" type="presOf" srcId="{0FA55FEA-AAD6-40C2-B8C1-48CDBF0E52B5}" destId="{594248E3-44A3-4ACE-B05C-98736514DC15}" srcOrd="0" destOrd="0" presId="urn:microsoft.com/office/officeart/2008/layout/VerticalCurvedList"/>
    <dgm:cxn modelId="{039A2365-FBCD-4DB5-B095-13F390D1ED48}" srcId="{5A1E84AE-CB3D-4D61-9150-E0583BCCE4A9}" destId="{6C24256A-58D8-41E2-A59D-35658220CDA1}" srcOrd="4" destOrd="0" parTransId="{7FD6BBAA-0393-466A-971A-DCC82D01BD15}" sibTransId="{EA1C6E4A-2550-47D3-B275-137522CD9B06}"/>
    <dgm:cxn modelId="{0DE44549-0B39-4DCE-96B1-48AD7C19932E}" srcId="{5A1E84AE-CB3D-4D61-9150-E0583BCCE4A9}" destId="{7A46D5AC-E68F-4176-B4A3-BB28D17870EC}" srcOrd="2" destOrd="0" parTransId="{A20B73DA-F96C-44F3-80F7-6D18FE93D687}" sibTransId="{4CFF788A-FCD2-41EF-A60D-0FC40748AA8F}"/>
    <dgm:cxn modelId="{63009C8F-6461-4AD4-B1D2-78FC92793144}" type="presOf" srcId="{7A46D5AC-E68F-4176-B4A3-BB28D17870EC}" destId="{0593A9D5-1AEF-4DCE-A873-0F87B2EFCAAD}" srcOrd="0" destOrd="0" presId="urn:microsoft.com/office/officeart/2008/layout/VerticalCurvedList"/>
    <dgm:cxn modelId="{97D7F69B-79FF-4944-85DC-88CAF079363A}" type="presOf" srcId="{5A1E84AE-CB3D-4D61-9150-E0583BCCE4A9}" destId="{19B0890E-8810-4786-A7D3-62FFB64A7E3B}" srcOrd="0" destOrd="0" presId="urn:microsoft.com/office/officeart/2008/layout/VerticalCurvedList"/>
    <dgm:cxn modelId="{05969A9D-DF4F-4EB4-A7BD-AB7192CF31A3}" type="presOf" srcId="{2539F853-F363-4E9D-84B2-3FD403681AE0}" destId="{CC734ECE-A919-465B-B892-1FC257FE9ECB}" srcOrd="0" destOrd="0" presId="urn:microsoft.com/office/officeart/2008/layout/VerticalCurvedList"/>
    <dgm:cxn modelId="{876E1EA7-C684-480E-B5E4-227E55FEFEBA}" type="presOf" srcId="{905E8AC0-0984-4E73-8FA4-8EC1F743584B}" destId="{E74E3FE5-D413-4E8B-89D1-5254D83DC3C8}" srcOrd="0" destOrd="0" presId="urn:microsoft.com/office/officeart/2008/layout/VerticalCurvedList"/>
    <dgm:cxn modelId="{A63CA7C5-45B3-4953-AB5F-A0572CFD27A9}" type="presOf" srcId="{A62145FE-28FC-47C6-BD5A-6F42FF1CD458}" destId="{B307895B-68C0-45CC-B81E-8C42CF71FCC1}" srcOrd="0" destOrd="0" presId="urn:microsoft.com/office/officeart/2008/layout/VerticalCurvedList"/>
    <dgm:cxn modelId="{EE658DCB-EA23-4D1F-AAFD-869A82E9E76C}" srcId="{5A1E84AE-CB3D-4D61-9150-E0583BCCE4A9}" destId="{A62145FE-28FC-47C6-BD5A-6F42FF1CD458}" srcOrd="3" destOrd="0" parTransId="{D5A539BA-E6A3-4308-99C2-28EBDCF0376E}" sibTransId="{22DAA1FF-C7C6-4127-AEC8-F9A376761E99}"/>
    <dgm:cxn modelId="{932142DC-3E94-498D-8874-51A3EDB1EA09}" srcId="{5A1E84AE-CB3D-4D61-9150-E0583BCCE4A9}" destId="{2539F853-F363-4E9D-84B2-3FD403681AE0}" srcOrd="0" destOrd="0" parTransId="{F4978DE0-0630-4E20-9D3D-BF5B617F763B}" sibTransId="{905E8AC0-0984-4E73-8FA4-8EC1F743584B}"/>
    <dgm:cxn modelId="{B9C4D6E9-A720-4749-8536-0875A8042239}" srcId="{5A1E84AE-CB3D-4D61-9150-E0583BCCE4A9}" destId="{0FA55FEA-AAD6-40C2-B8C1-48CDBF0E52B5}" srcOrd="1" destOrd="0" parTransId="{1C1FE6CE-CFBF-46A8-B9C8-BE7B8D078326}" sibTransId="{F993877E-2C56-4511-AE38-EEE1500FD14D}"/>
    <dgm:cxn modelId="{5D44C304-9CA3-46EE-B691-C83652CF6D77}" type="presParOf" srcId="{19B0890E-8810-4786-A7D3-62FFB64A7E3B}" destId="{F9CD52A8-2725-46CA-BBB8-B3E48D58AEA0}" srcOrd="0" destOrd="0" presId="urn:microsoft.com/office/officeart/2008/layout/VerticalCurvedList"/>
    <dgm:cxn modelId="{2C7B7F1F-19FD-46E4-A3B6-1912A7E5DB37}" type="presParOf" srcId="{F9CD52A8-2725-46CA-BBB8-B3E48D58AEA0}" destId="{B6604470-D68A-4654-A34A-B2667E915E95}" srcOrd="0" destOrd="0" presId="urn:microsoft.com/office/officeart/2008/layout/VerticalCurvedList"/>
    <dgm:cxn modelId="{C12DD1CC-48C2-4AB3-997D-84F9327A55CE}" type="presParOf" srcId="{B6604470-D68A-4654-A34A-B2667E915E95}" destId="{CCECC183-156F-4EFA-AAE7-DF69C2503434}" srcOrd="0" destOrd="0" presId="urn:microsoft.com/office/officeart/2008/layout/VerticalCurvedList"/>
    <dgm:cxn modelId="{7EE2CD1B-050E-4D37-B38C-9AEC5A6B37C2}" type="presParOf" srcId="{B6604470-D68A-4654-A34A-B2667E915E95}" destId="{E74E3FE5-D413-4E8B-89D1-5254D83DC3C8}" srcOrd="1" destOrd="0" presId="urn:microsoft.com/office/officeart/2008/layout/VerticalCurvedList"/>
    <dgm:cxn modelId="{FBCBAB18-8570-4EC6-80E5-B4AAB2ECF744}" type="presParOf" srcId="{B6604470-D68A-4654-A34A-B2667E915E95}" destId="{9D42DD49-F432-4A2F-8803-38C92E95C9E0}" srcOrd="2" destOrd="0" presId="urn:microsoft.com/office/officeart/2008/layout/VerticalCurvedList"/>
    <dgm:cxn modelId="{F6E5EE08-A5C4-4D79-A658-B84F12FDFE73}" type="presParOf" srcId="{B6604470-D68A-4654-A34A-B2667E915E95}" destId="{2E14E658-16DC-488A-AABD-D9B22FD7A540}" srcOrd="3" destOrd="0" presId="urn:microsoft.com/office/officeart/2008/layout/VerticalCurvedList"/>
    <dgm:cxn modelId="{A681F89C-C214-4BA7-9060-429F34F6D70E}" type="presParOf" srcId="{F9CD52A8-2725-46CA-BBB8-B3E48D58AEA0}" destId="{CC734ECE-A919-465B-B892-1FC257FE9ECB}" srcOrd="1" destOrd="0" presId="urn:microsoft.com/office/officeart/2008/layout/VerticalCurvedList"/>
    <dgm:cxn modelId="{5C4182C8-3239-4792-9783-7893B0EF5E53}" type="presParOf" srcId="{F9CD52A8-2725-46CA-BBB8-B3E48D58AEA0}" destId="{89181F41-E6B3-4320-8C42-802FFC9AED1B}" srcOrd="2" destOrd="0" presId="urn:microsoft.com/office/officeart/2008/layout/VerticalCurvedList"/>
    <dgm:cxn modelId="{B3298031-5C92-41FA-9710-709F0B516BBA}" type="presParOf" srcId="{89181F41-E6B3-4320-8C42-802FFC9AED1B}" destId="{2D11B1CA-BD7A-40DD-9068-96B890684F77}" srcOrd="0" destOrd="0" presId="urn:microsoft.com/office/officeart/2008/layout/VerticalCurvedList"/>
    <dgm:cxn modelId="{6BC28E87-184D-4A0B-969A-F1900C906ACE}" type="presParOf" srcId="{F9CD52A8-2725-46CA-BBB8-B3E48D58AEA0}" destId="{594248E3-44A3-4ACE-B05C-98736514DC15}" srcOrd="3" destOrd="0" presId="urn:microsoft.com/office/officeart/2008/layout/VerticalCurvedList"/>
    <dgm:cxn modelId="{B769BEC2-4803-49F6-A199-370B4215172D}" type="presParOf" srcId="{F9CD52A8-2725-46CA-BBB8-B3E48D58AEA0}" destId="{3D616EED-C2A5-4941-82D3-2D0CAAC80364}" srcOrd="4" destOrd="0" presId="urn:microsoft.com/office/officeart/2008/layout/VerticalCurvedList"/>
    <dgm:cxn modelId="{B7DF40F7-993E-4455-9E4A-19E1BE53E2C5}" type="presParOf" srcId="{3D616EED-C2A5-4941-82D3-2D0CAAC80364}" destId="{9AAC038F-6567-4081-ABE4-8E9722D4474C}" srcOrd="0" destOrd="0" presId="urn:microsoft.com/office/officeart/2008/layout/VerticalCurvedList"/>
    <dgm:cxn modelId="{9DFF05A8-E9F8-4983-9BC4-119C0B4515B9}" type="presParOf" srcId="{F9CD52A8-2725-46CA-BBB8-B3E48D58AEA0}" destId="{0593A9D5-1AEF-4DCE-A873-0F87B2EFCAAD}" srcOrd="5" destOrd="0" presId="urn:microsoft.com/office/officeart/2008/layout/VerticalCurvedList"/>
    <dgm:cxn modelId="{C79AD4C5-4718-45FB-AD59-E281CFC02AEB}" type="presParOf" srcId="{F9CD52A8-2725-46CA-BBB8-B3E48D58AEA0}" destId="{F812483C-0E67-452A-8F43-BE6826130DAF}" srcOrd="6" destOrd="0" presId="urn:microsoft.com/office/officeart/2008/layout/VerticalCurvedList"/>
    <dgm:cxn modelId="{08BC6C13-0D99-4AE2-8272-95B1015EDFB3}" type="presParOf" srcId="{F812483C-0E67-452A-8F43-BE6826130DAF}" destId="{2A3F6403-05A8-4100-8B5F-9099B75E074A}" srcOrd="0" destOrd="0" presId="urn:microsoft.com/office/officeart/2008/layout/VerticalCurvedList"/>
    <dgm:cxn modelId="{605A9E6F-588D-4B3A-A63C-BE2E5E4E7069}" type="presParOf" srcId="{F9CD52A8-2725-46CA-BBB8-B3E48D58AEA0}" destId="{B307895B-68C0-45CC-B81E-8C42CF71FCC1}" srcOrd="7" destOrd="0" presId="urn:microsoft.com/office/officeart/2008/layout/VerticalCurvedList"/>
    <dgm:cxn modelId="{92128A69-2908-4A79-AA99-E8D2D7E01735}" type="presParOf" srcId="{F9CD52A8-2725-46CA-BBB8-B3E48D58AEA0}" destId="{086643C5-9D46-4891-AFE3-92131063FD09}" srcOrd="8" destOrd="0" presId="urn:microsoft.com/office/officeart/2008/layout/VerticalCurvedList"/>
    <dgm:cxn modelId="{E00C4427-DA73-45AF-95BF-1E6FCB8DA244}" type="presParOf" srcId="{086643C5-9D46-4891-AFE3-92131063FD09}" destId="{39123809-F5CA-4492-B5C2-2EAEBE3F2AD9}" srcOrd="0" destOrd="0" presId="urn:microsoft.com/office/officeart/2008/layout/VerticalCurvedList"/>
    <dgm:cxn modelId="{32517336-FDB7-4350-BECC-6146A54704D9}" type="presParOf" srcId="{F9CD52A8-2725-46CA-BBB8-B3E48D58AEA0}" destId="{26672C4F-96FD-46C1-AB1D-1BC9DB1678C3}" srcOrd="9" destOrd="0" presId="urn:microsoft.com/office/officeart/2008/layout/VerticalCurvedList"/>
    <dgm:cxn modelId="{896DEFAC-DB95-4D34-AEF7-158562474657}" type="presParOf" srcId="{F9CD52A8-2725-46CA-BBB8-B3E48D58AEA0}" destId="{FC296F3E-4750-41EF-B1C7-4560A031A4B7}" srcOrd="10" destOrd="0" presId="urn:microsoft.com/office/officeart/2008/layout/VerticalCurvedList"/>
    <dgm:cxn modelId="{48D706B0-2D5D-49C7-B2CA-67CF8430F5AA}" type="presParOf" srcId="{FC296F3E-4750-41EF-B1C7-4560A031A4B7}" destId="{F89E4823-7067-4752-B29C-1B2DDA1E11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3264A5-2BB1-47D6-A031-F1445D3144F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87D66FB-4576-4C60-AEF9-1B5C8B86F33B}">
      <dgm:prSet custT="1"/>
      <dgm:spPr>
        <a:solidFill>
          <a:schemeClr val="tx2">
            <a:lumMod val="40000"/>
            <a:lumOff val="60000"/>
          </a:schemeClr>
        </a:solidFill>
      </dgm:spPr>
      <dgm:t>
        <a:bodyPr/>
        <a:lstStyle/>
        <a:p>
          <a:r>
            <a:rPr lang="en-US" sz="1600" b="0" i="0" dirty="0">
              <a:solidFill>
                <a:schemeClr val="tx1"/>
              </a:solidFill>
            </a:rPr>
            <a:t>Equity and inclusion for businesses often left out of a supplier base</a:t>
          </a:r>
          <a:endParaRPr lang="en-US" sz="1600" dirty="0">
            <a:solidFill>
              <a:schemeClr val="tx1"/>
            </a:solidFill>
          </a:endParaRPr>
        </a:p>
      </dgm:t>
    </dgm:pt>
    <dgm:pt modelId="{E24239BB-F488-49EB-A2A2-6BA44B709348}" type="parTrans" cxnId="{7A3EEACA-8DD9-4D79-8DA7-4B51EEC528C0}">
      <dgm:prSet/>
      <dgm:spPr/>
      <dgm:t>
        <a:bodyPr/>
        <a:lstStyle/>
        <a:p>
          <a:endParaRPr lang="en-US"/>
        </a:p>
      </dgm:t>
    </dgm:pt>
    <dgm:pt modelId="{B5D393DA-A88A-4F87-968A-6D09F999F83B}" type="sibTrans" cxnId="{7A3EEACA-8DD9-4D79-8DA7-4B51EEC528C0}">
      <dgm:prSet/>
      <dgm:spPr/>
      <dgm:t>
        <a:bodyPr/>
        <a:lstStyle/>
        <a:p>
          <a:endParaRPr lang="en-US"/>
        </a:p>
      </dgm:t>
    </dgm:pt>
    <dgm:pt modelId="{4ABC79FC-96D7-469A-938A-6D3351264594}">
      <dgm:prSet custT="1"/>
      <dgm:spPr>
        <a:solidFill>
          <a:schemeClr val="tx2">
            <a:lumMod val="40000"/>
            <a:lumOff val="60000"/>
          </a:schemeClr>
        </a:solidFill>
      </dgm:spPr>
      <dgm:t>
        <a:bodyPr/>
        <a:lstStyle/>
        <a:p>
          <a:r>
            <a:rPr lang="en-US" sz="1600" b="0" i="0" kern="1200" dirty="0">
              <a:solidFill>
                <a:schemeClr val="tx1"/>
              </a:solidFill>
            </a:rPr>
            <a:t>Cultivation of sustainable </a:t>
          </a:r>
          <a:r>
            <a:rPr lang="en-US" sz="1600" b="0" i="0" kern="1200" dirty="0">
              <a:solidFill>
                <a:srgbClr val="401C0F"/>
              </a:solidFill>
              <a:latin typeface="Arial"/>
              <a:ea typeface="+mn-ea"/>
              <a:cs typeface="+mn-cs"/>
            </a:rPr>
            <a:t>partnerships</a:t>
          </a:r>
          <a:r>
            <a:rPr lang="en-US" sz="1600" b="0" i="0" kern="1200" dirty="0">
              <a:solidFill>
                <a:schemeClr val="tx1"/>
              </a:solidFill>
            </a:rPr>
            <a:t> with suppliers and campus customers </a:t>
          </a:r>
          <a:endParaRPr lang="en-US" sz="1600" kern="1200" dirty="0">
            <a:solidFill>
              <a:schemeClr val="tx1"/>
            </a:solidFill>
          </a:endParaRPr>
        </a:p>
      </dgm:t>
    </dgm:pt>
    <dgm:pt modelId="{950DCBD8-02A1-406B-8D22-A16D8CCD2548}" type="parTrans" cxnId="{7890604B-4C7B-4168-BA1C-2BE70DDDA86E}">
      <dgm:prSet/>
      <dgm:spPr/>
      <dgm:t>
        <a:bodyPr/>
        <a:lstStyle/>
        <a:p>
          <a:endParaRPr lang="en-US"/>
        </a:p>
      </dgm:t>
    </dgm:pt>
    <dgm:pt modelId="{EF427BEC-C77E-4BD4-A0A6-2D336E57AB2B}" type="sibTrans" cxnId="{7890604B-4C7B-4168-BA1C-2BE70DDDA86E}">
      <dgm:prSet/>
      <dgm:spPr/>
      <dgm:t>
        <a:bodyPr/>
        <a:lstStyle/>
        <a:p>
          <a:endParaRPr lang="en-US"/>
        </a:p>
      </dgm:t>
    </dgm:pt>
    <dgm:pt modelId="{3EFD507A-54E5-40F9-B47F-91307CF75475}">
      <dgm:prSet custT="1"/>
      <dgm:spPr>
        <a:solidFill>
          <a:schemeClr val="tx2">
            <a:lumMod val="40000"/>
            <a:lumOff val="60000"/>
          </a:schemeClr>
        </a:solidFill>
      </dgm:spPr>
      <dgm:t>
        <a:bodyPr/>
        <a:lstStyle/>
        <a:p>
          <a:r>
            <a:rPr lang="en-US" sz="1600" b="0" i="0" dirty="0">
              <a:solidFill>
                <a:schemeClr val="tx1"/>
              </a:solidFill>
            </a:rPr>
            <a:t>Competitive pricing and improved bottom line for Lehigh</a:t>
          </a:r>
          <a:endParaRPr lang="en-US" sz="1600" dirty="0">
            <a:solidFill>
              <a:schemeClr val="tx1"/>
            </a:solidFill>
          </a:endParaRPr>
        </a:p>
      </dgm:t>
    </dgm:pt>
    <dgm:pt modelId="{996C9454-6003-4336-8667-312F2E76B86C}" type="parTrans" cxnId="{80E77668-7A9B-4E0E-9D6E-2ACB59F06229}">
      <dgm:prSet/>
      <dgm:spPr/>
      <dgm:t>
        <a:bodyPr/>
        <a:lstStyle/>
        <a:p>
          <a:endParaRPr lang="en-US"/>
        </a:p>
      </dgm:t>
    </dgm:pt>
    <dgm:pt modelId="{04CCD422-D045-4EDF-8E1A-66B770E441BD}" type="sibTrans" cxnId="{80E77668-7A9B-4E0E-9D6E-2ACB59F06229}">
      <dgm:prSet/>
      <dgm:spPr/>
      <dgm:t>
        <a:bodyPr/>
        <a:lstStyle/>
        <a:p>
          <a:endParaRPr lang="en-US"/>
        </a:p>
      </dgm:t>
    </dgm:pt>
    <dgm:pt modelId="{232B1EEA-1232-49BD-B845-0FA89B49A797}">
      <dgm:prSet custT="1"/>
      <dgm:spPr>
        <a:solidFill>
          <a:schemeClr val="tx2">
            <a:lumMod val="40000"/>
            <a:lumOff val="60000"/>
          </a:schemeClr>
        </a:solidFill>
      </dgm:spPr>
      <dgm:t>
        <a:bodyPr/>
        <a:lstStyle/>
        <a:p>
          <a:r>
            <a:rPr lang="en-US" sz="1600" b="0" i="0" dirty="0">
              <a:solidFill>
                <a:schemeClr val="tx1"/>
              </a:solidFill>
            </a:rPr>
            <a:t>Agile service providers with an eagerness to accurately and efficiently get products and services to us</a:t>
          </a:r>
          <a:endParaRPr lang="en-US" sz="1600" dirty="0">
            <a:solidFill>
              <a:schemeClr val="tx1"/>
            </a:solidFill>
          </a:endParaRPr>
        </a:p>
      </dgm:t>
    </dgm:pt>
    <dgm:pt modelId="{31EAECFA-62CC-4249-99C6-039298CEA53D}" type="parTrans" cxnId="{0FB2318A-33FE-486E-B5CD-3D8AF543362C}">
      <dgm:prSet/>
      <dgm:spPr/>
      <dgm:t>
        <a:bodyPr/>
        <a:lstStyle/>
        <a:p>
          <a:endParaRPr lang="en-US"/>
        </a:p>
      </dgm:t>
    </dgm:pt>
    <dgm:pt modelId="{AED14885-77DF-43AD-999D-3D78729D619B}" type="sibTrans" cxnId="{0FB2318A-33FE-486E-B5CD-3D8AF543362C}">
      <dgm:prSet/>
      <dgm:spPr/>
      <dgm:t>
        <a:bodyPr/>
        <a:lstStyle/>
        <a:p>
          <a:endParaRPr lang="en-US"/>
        </a:p>
      </dgm:t>
    </dgm:pt>
    <dgm:pt modelId="{0866FDD8-E4FA-4312-99BC-24F22F147F98}" type="pres">
      <dgm:prSet presAssocID="{9E3264A5-2BB1-47D6-A031-F1445D3144FB}" presName="Name0" presStyleCnt="0">
        <dgm:presLayoutVars>
          <dgm:dir/>
          <dgm:animLvl val="lvl"/>
          <dgm:resizeHandles val="exact"/>
        </dgm:presLayoutVars>
      </dgm:prSet>
      <dgm:spPr/>
    </dgm:pt>
    <dgm:pt modelId="{A83FC207-90E2-40E8-8366-BFD9212FB009}" type="pres">
      <dgm:prSet presAssocID="{887D66FB-4576-4C60-AEF9-1B5C8B86F33B}" presName="linNode" presStyleCnt="0"/>
      <dgm:spPr/>
    </dgm:pt>
    <dgm:pt modelId="{C6C40DB2-2BDB-4FA1-A5AD-691AAE6252D1}" type="pres">
      <dgm:prSet presAssocID="{887D66FB-4576-4C60-AEF9-1B5C8B86F33B}" presName="parentText" presStyleLbl="node1" presStyleIdx="0" presStyleCnt="4" custScaleX="183221">
        <dgm:presLayoutVars>
          <dgm:chMax val="1"/>
          <dgm:bulletEnabled val="1"/>
        </dgm:presLayoutVars>
      </dgm:prSet>
      <dgm:spPr/>
    </dgm:pt>
    <dgm:pt modelId="{76F05C5C-43C6-4A4B-A8ED-854B6701DE0E}" type="pres">
      <dgm:prSet presAssocID="{B5D393DA-A88A-4F87-968A-6D09F999F83B}" presName="sp" presStyleCnt="0"/>
      <dgm:spPr/>
    </dgm:pt>
    <dgm:pt modelId="{EC8573D0-E086-4027-8E49-BCA298C32456}" type="pres">
      <dgm:prSet presAssocID="{4ABC79FC-96D7-469A-938A-6D3351264594}" presName="linNode" presStyleCnt="0"/>
      <dgm:spPr/>
    </dgm:pt>
    <dgm:pt modelId="{BA48B536-512D-4F26-B576-919B9FF5B513}" type="pres">
      <dgm:prSet presAssocID="{4ABC79FC-96D7-469A-938A-6D3351264594}" presName="parentText" presStyleLbl="node1" presStyleIdx="1" presStyleCnt="4" custScaleX="187085" custLinFactNeighborX="753" custLinFactNeighborY="-1622">
        <dgm:presLayoutVars>
          <dgm:chMax val="1"/>
          <dgm:bulletEnabled val="1"/>
        </dgm:presLayoutVars>
      </dgm:prSet>
      <dgm:spPr/>
    </dgm:pt>
    <dgm:pt modelId="{25F7274A-10A9-4367-961F-CE6D5B88F912}" type="pres">
      <dgm:prSet presAssocID="{EF427BEC-C77E-4BD4-A0A6-2D336E57AB2B}" presName="sp" presStyleCnt="0"/>
      <dgm:spPr/>
    </dgm:pt>
    <dgm:pt modelId="{38C5F807-E81F-48F1-83BC-747797167CBD}" type="pres">
      <dgm:prSet presAssocID="{3EFD507A-54E5-40F9-B47F-91307CF75475}" presName="linNode" presStyleCnt="0"/>
      <dgm:spPr/>
    </dgm:pt>
    <dgm:pt modelId="{D80805FD-65A5-4F52-B7A7-DEA73BBC37F9}" type="pres">
      <dgm:prSet presAssocID="{3EFD507A-54E5-40F9-B47F-91307CF75475}" presName="parentText" presStyleLbl="node1" presStyleIdx="2" presStyleCnt="4" custScaleX="189660">
        <dgm:presLayoutVars>
          <dgm:chMax val="1"/>
          <dgm:bulletEnabled val="1"/>
        </dgm:presLayoutVars>
      </dgm:prSet>
      <dgm:spPr/>
    </dgm:pt>
    <dgm:pt modelId="{48D526FC-E962-4649-AF9E-1B3E4EB3EC56}" type="pres">
      <dgm:prSet presAssocID="{04CCD422-D045-4EDF-8E1A-66B770E441BD}" presName="sp" presStyleCnt="0"/>
      <dgm:spPr/>
    </dgm:pt>
    <dgm:pt modelId="{832BD5A1-D3E3-449E-BF9A-CE2498609080}" type="pres">
      <dgm:prSet presAssocID="{232B1EEA-1232-49BD-B845-0FA89B49A797}" presName="linNode" presStyleCnt="0"/>
      <dgm:spPr/>
    </dgm:pt>
    <dgm:pt modelId="{CF7E1426-C235-49B5-9367-F639A0B5EF65}" type="pres">
      <dgm:prSet presAssocID="{232B1EEA-1232-49BD-B845-0FA89B49A797}" presName="parentText" presStyleLbl="node1" presStyleIdx="3" presStyleCnt="4" custScaleX="188372">
        <dgm:presLayoutVars>
          <dgm:chMax val="1"/>
          <dgm:bulletEnabled val="1"/>
        </dgm:presLayoutVars>
      </dgm:prSet>
      <dgm:spPr/>
    </dgm:pt>
  </dgm:ptLst>
  <dgm:cxnLst>
    <dgm:cxn modelId="{80E77668-7A9B-4E0E-9D6E-2ACB59F06229}" srcId="{9E3264A5-2BB1-47D6-A031-F1445D3144FB}" destId="{3EFD507A-54E5-40F9-B47F-91307CF75475}" srcOrd="2" destOrd="0" parTransId="{996C9454-6003-4336-8667-312F2E76B86C}" sibTransId="{04CCD422-D045-4EDF-8E1A-66B770E441BD}"/>
    <dgm:cxn modelId="{7890604B-4C7B-4168-BA1C-2BE70DDDA86E}" srcId="{9E3264A5-2BB1-47D6-A031-F1445D3144FB}" destId="{4ABC79FC-96D7-469A-938A-6D3351264594}" srcOrd="1" destOrd="0" parTransId="{950DCBD8-02A1-406B-8D22-A16D8CCD2548}" sibTransId="{EF427BEC-C77E-4BD4-A0A6-2D336E57AB2B}"/>
    <dgm:cxn modelId="{0FB2318A-33FE-486E-B5CD-3D8AF543362C}" srcId="{9E3264A5-2BB1-47D6-A031-F1445D3144FB}" destId="{232B1EEA-1232-49BD-B845-0FA89B49A797}" srcOrd="3" destOrd="0" parTransId="{31EAECFA-62CC-4249-99C6-039298CEA53D}" sibTransId="{AED14885-77DF-43AD-999D-3D78729D619B}"/>
    <dgm:cxn modelId="{1DE449B4-BBAA-4684-8E55-9B369AE6A0DA}" type="presOf" srcId="{232B1EEA-1232-49BD-B845-0FA89B49A797}" destId="{CF7E1426-C235-49B5-9367-F639A0B5EF65}" srcOrd="0" destOrd="0" presId="urn:microsoft.com/office/officeart/2005/8/layout/vList5"/>
    <dgm:cxn modelId="{6E81C8C3-0378-46A7-9E62-B53371ACD03C}" type="presOf" srcId="{4ABC79FC-96D7-469A-938A-6D3351264594}" destId="{BA48B536-512D-4F26-B576-919B9FF5B513}" srcOrd="0" destOrd="0" presId="urn:microsoft.com/office/officeart/2005/8/layout/vList5"/>
    <dgm:cxn modelId="{7A3EEACA-8DD9-4D79-8DA7-4B51EEC528C0}" srcId="{9E3264A5-2BB1-47D6-A031-F1445D3144FB}" destId="{887D66FB-4576-4C60-AEF9-1B5C8B86F33B}" srcOrd="0" destOrd="0" parTransId="{E24239BB-F488-49EB-A2A2-6BA44B709348}" sibTransId="{B5D393DA-A88A-4F87-968A-6D09F999F83B}"/>
    <dgm:cxn modelId="{F34915DB-4C89-4162-AD66-EAAEF7103927}" type="presOf" srcId="{9E3264A5-2BB1-47D6-A031-F1445D3144FB}" destId="{0866FDD8-E4FA-4312-99BC-24F22F147F98}" srcOrd="0" destOrd="0" presId="urn:microsoft.com/office/officeart/2005/8/layout/vList5"/>
    <dgm:cxn modelId="{4B4997EC-0DD5-4729-B40F-3FF86272FA10}" type="presOf" srcId="{3EFD507A-54E5-40F9-B47F-91307CF75475}" destId="{D80805FD-65A5-4F52-B7A7-DEA73BBC37F9}" srcOrd="0" destOrd="0" presId="urn:microsoft.com/office/officeart/2005/8/layout/vList5"/>
    <dgm:cxn modelId="{391698FD-EEEE-4275-A9EF-70D435506642}" type="presOf" srcId="{887D66FB-4576-4C60-AEF9-1B5C8B86F33B}" destId="{C6C40DB2-2BDB-4FA1-A5AD-691AAE6252D1}" srcOrd="0" destOrd="0" presId="urn:microsoft.com/office/officeart/2005/8/layout/vList5"/>
    <dgm:cxn modelId="{A781B2E5-272D-4197-B5EF-45BE015420C1}" type="presParOf" srcId="{0866FDD8-E4FA-4312-99BC-24F22F147F98}" destId="{A83FC207-90E2-40E8-8366-BFD9212FB009}" srcOrd="0" destOrd="0" presId="urn:microsoft.com/office/officeart/2005/8/layout/vList5"/>
    <dgm:cxn modelId="{A12C62A6-1FF9-4E1F-BAB4-17A4154CE2E2}" type="presParOf" srcId="{A83FC207-90E2-40E8-8366-BFD9212FB009}" destId="{C6C40DB2-2BDB-4FA1-A5AD-691AAE6252D1}" srcOrd="0" destOrd="0" presId="urn:microsoft.com/office/officeart/2005/8/layout/vList5"/>
    <dgm:cxn modelId="{50E9F72E-69CD-403B-83B2-9F509240E0CE}" type="presParOf" srcId="{0866FDD8-E4FA-4312-99BC-24F22F147F98}" destId="{76F05C5C-43C6-4A4B-A8ED-854B6701DE0E}" srcOrd="1" destOrd="0" presId="urn:microsoft.com/office/officeart/2005/8/layout/vList5"/>
    <dgm:cxn modelId="{EB7FE73E-4855-4F7F-8EF9-053FB20BBA27}" type="presParOf" srcId="{0866FDD8-E4FA-4312-99BC-24F22F147F98}" destId="{EC8573D0-E086-4027-8E49-BCA298C32456}" srcOrd="2" destOrd="0" presId="urn:microsoft.com/office/officeart/2005/8/layout/vList5"/>
    <dgm:cxn modelId="{3AB73BA7-0E4A-4F68-9115-878E1D2F1B2C}" type="presParOf" srcId="{EC8573D0-E086-4027-8E49-BCA298C32456}" destId="{BA48B536-512D-4F26-B576-919B9FF5B513}" srcOrd="0" destOrd="0" presId="urn:microsoft.com/office/officeart/2005/8/layout/vList5"/>
    <dgm:cxn modelId="{E8EE2184-4D5B-40EE-B15C-A7E5F0A2853D}" type="presParOf" srcId="{0866FDD8-E4FA-4312-99BC-24F22F147F98}" destId="{25F7274A-10A9-4367-961F-CE6D5B88F912}" srcOrd="3" destOrd="0" presId="urn:microsoft.com/office/officeart/2005/8/layout/vList5"/>
    <dgm:cxn modelId="{4EC9E8F0-712F-49FD-8FD4-EB374992BD56}" type="presParOf" srcId="{0866FDD8-E4FA-4312-99BC-24F22F147F98}" destId="{38C5F807-E81F-48F1-83BC-747797167CBD}" srcOrd="4" destOrd="0" presId="urn:microsoft.com/office/officeart/2005/8/layout/vList5"/>
    <dgm:cxn modelId="{D498A621-7AE2-489E-A6D1-2CCABA2618FB}" type="presParOf" srcId="{38C5F807-E81F-48F1-83BC-747797167CBD}" destId="{D80805FD-65A5-4F52-B7A7-DEA73BBC37F9}" srcOrd="0" destOrd="0" presId="urn:microsoft.com/office/officeart/2005/8/layout/vList5"/>
    <dgm:cxn modelId="{AADD998D-C566-4D41-927E-2896F1E98FFC}" type="presParOf" srcId="{0866FDD8-E4FA-4312-99BC-24F22F147F98}" destId="{48D526FC-E962-4649-AF9E-1B3E4EB3EC56}" srcOrd="5" destOrd="0" presId="urn:microsoft.com/office/officeart/2005/8/layout/vList5"/>
    <dgm:cxn modelId="{D871DF15-4BA3-4A92-94DC-961E35DAF23B}" type="presParOf" srcId="{0866FDD8-E4FA-4312-99BC-24F22F147F98}" destId="{832BD5A1-D3E3-449E-BF9A-CE2498609080}" srcOrd="6" destOrd="0" presId="urn:microsoft.com/office/officeart/2005/8/layout/vList5"/>
    <dgm:cxn modelId="{A86A197E-C58B-452B-9263-063B2996C38F}" type="presParOf" srcId="{832BD5A1-D3E3-449E-BF9A-CE2498609080}" destId="{CF7E1426-C235-49B5-9367-F639A0B5EF6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6D2E49-24C0-474A-93E3-B53835E2F89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2CB4175-7501-408E-8556-61B3FEA25D5E}">
      <dgm:prSet custT="1"/>
      <dgm:spPr>
        <a:solidFill>
          <a:schemeClr val="tx2">
            <a:lumMod val="40000"/>
            <a:lumOff val="60000"/>
          </a:schemeClr>
        </a:solidFill>
      </dgm:spPr>
      <dgm:t>
        <a:bodyPr/>
        <a:lstStyle/>
        <a:p>
          <a:r>
            <a:rPr lang="en-US" sz="1600" b="0" i="0" dirty="0">
              <a:solidFill>
                <a:schemeClr val="tx1"/>
              </a:solidFill>
            </a:rPr>
            <a:t>Positive economic benefit for local socio-economic communities</a:t>
          </a:r>
          <a:endParaRPr lang="en-US" sz="1600" dirty="0">
            <a:solidFill>
              <a:schemeClr val="tx1"/>
            </a:solidFill>
          </a:endParaRPr>
        </a:p>
      </dgm:t>
    </dgm:pt>
    <dgm:pt modelId="{E0B2DE7E-31A5-4386-AA7F-1FF7A1857295}" type="parTrans" cxnId="{AE612D66-783B-417F-A952-6A4F699F94F3}">
      <dgm:prSet/>
      <dgm:spPr/>
      <dgm:t>
        <a:bodyPr/>
        <a:lstStyle/>
        <a:p>
          <a:endParaRPr lang="en-US"/>
        </a:p>
      </dgm:t>
    </dgm:pt>
    <dgm:pt modelId="{82C98E4B-B795-4BB2-A7AE-F7E0DC13E04E}" type="sibTrans" cxnId="{AE612D66-783B-417F-A952-6A4F699F94F3}">
      <dgm:prSet/>
      <dgm:spPr/>
      <dgm:t>
        <a:bodyPr/>
        <a:lstStyle/>
        <a:p>
          <a:endParaRPr lang="en-US"/>
        </a:p>
      </dgm:t>
    </dgm:pt>
    <dgm:pt modelId="{44C6187E-2211-4A77-97A7-C85AA8FDB81C}">
      <dgm:prSet custT="1"/>
      <dgm:spPr>
        <a:solidFill>
          <a:schemeClr val="tx2">
            <a:lumMod val="40000"/>
            <a:lumOff val="60000"/>
          </a:schemeClr>
        </a:solidFill>
      </dgm:spPr>
      <dgm:t>
        <a:bodyPr/>
        <a:lstStyle/>
        <a:p>
          <a:r>
            <a:rPr lang="en-US" sz="1600" b="0" i="0" dirty="0">
              <a:solidFill>
                <a:schemeClr val="tx1"/>
              </a:solidFill>
            </a:rPr>
            <a:t>Widen the pool of suppliers and promote competition which can improve quality, decrease costs and improve resiliency</a:t>
          </a:r>
          <a:endParaRPr lang="en-US" sz="1600" dirty="0">
            <a:solidFill>
              <a:schemeClr val="tx1"/>
            </a:solidFill>
          </a:endParaRPr>
        </a:p>
      </dgm:t>
    </dgm:pt>
    <dgm:pt modelId="{4972A75F-3C77-4817-BAED-EDC117DCB4CE}" type="parTrans" cxnId="{B229F798-2FA2-40BA-9700-275FE429856C}">
      <dgm:prSet/>
      <dgm:spPr/>
      <dgm:t>
        <a:bodyPr/>
        <a:lstStyle/>
        <a:p>
          <a:endParaRPr lang="en-US"/>
        </a:p>
      </dgm:t>
    </dgm:pt>
    <dgm:pt modelId="{2DFBB43E-685B-4008-93C1-C8010C58FC47}" type="sibTrans" cxnId="{B229F798-2FA2-40BA-9700-275FE429856C}">
      <dgm:prSet/>
      <dgm:spPr/>
      <dgm:t>
        <a:bodyPr/>
        <a:lstStyle/>
        <a:p>
          <a:endParaRPr lang="en-US"/>
        </a:p>
      </dgm:t>
    </dgm:pt>
    <dgm:pt modelId="{2E25BE37-27BE-428F-A696-57C5E7B3CAFC}" type="pres">
      <dgm:prSet presAssocID="{A16D2E49-24C0-474A-93E3-B53835E2F899}" presName="Name0" presStyleCnt="0">
        <dgm:presLayoutVars>
          <dgm:dir/>
          <dgm:animLvl val="lvl"/>
          <dgm:resizeHandles val="exact"/>
        </dgm:presLayoutVars>
      </dgm:prSet>
      <dgm:spPr/>
    </dgm:pt>
    <dgm:pt modelId="{B6D044F6-4027-49A9-9691-99F0CEE29498}" type="pres">
      <dgm:prSet presAssocID="{62CB4175-7501-408E-8556-61B3FEA25D5E}" presName="linNode" presStyleCnt="0"/>
      <dgm:spPr/>
    </dgm:pt>
    <dgm:pt modelId="{400BB3BC-40FC-4F7A-A14F-B87B69668A66}" type="pres">
      <dgm:prSet presAssocID="{62CB4175-7501-408E-8556-61B3FEA25D5E}" presName="parentText" presStyleLbl="node1" presStyleIdx="0" presStyleCnt="2" custScaleX="214987" custScaleY="2000000">
        <dgm:presLayoutVars>
          <dgm:chMax val="1"/>
          <dgm:bulletEnabled val="1"/>
        </dgm:presLayoutVars>
      </dgm:prSet>
      <dgm:spPr/>
    </dgm:pt>
    <dgm:pt modelId="{0CDA6B23-FE6C-40CA-AB8A-2A38FC7B5401}" type="pres">
      <dgm:prSet presAssocID="{82C98E4B-B795-4BB2-A7AE-F7E0DC13E04E}" presName="sp" presStyleCnt="0"/>
      <dgm:spPr/>
    </dgm:pt>
    <dgm:pt modelId="{30856995-D817-4A4A-B935-8F1370E1C410}" type="pres">
      <dgm:prSet presAssocID="{44C6187E-2211-4A77-97A7-C85AA8FDB81C}" presName="linNode" presStyleCnt="0"/>
      <dgm:spPr/>
    </dgm:pt>
    <dgm:pt modelId="{98A31F83-B145-4C20-8123-045B424D7327}" type="pres">
      <dgm:prSet presAssocID="{44C6187E-2211-4A77-97A7-C85AA8FDB81C}" presName="parentText" presStyleLbl="node1" presStyleIdx="1" presStyleCnt="2" custScaleX="214713" custScaleY="2000000">
        <dgm:presLayoutVars>
          <dgm:chMax val="1"/>
          <dgm:bulletEnabled val="1"/>
        </dgm:presLayoutVars>
      </dgm:prSet>
      <dgm:spPr/>
    </dgm:pt>
  </dgm:ptLst>
  <dgm:cxnLst>
    <dgm:cxn modelId="{1F9AC638-DCCF-41BC-8A8C-93AC070B6712}" type="presOf" srcId="{A16D2E49-24C0-474A-93E3-B53835E2F899}" destId="{2E25BE37-27BE-428F-A696-57C5E7B3CAFC}" srcOrd="0" destOrd="0" presId="urn:microsoft.com/office/officeart/2005/8/layout/vList5"/>
    <dgm:cxn modelId="{AE612D66-783B-417F-A952-6A4F699F94F3}" srcId="{A16D2E49-24C0-474A-93E3-B53835E2F899}" destId="{62CB4175-7501-408E-8556-61B3FEA25D5E}" srcOrd="0" destOrd="0" parTransId="{E0B2DE7E-31A5-4386-AA7F-1FF7A1857295}" sibTransId="{82C98E4B-B795-4BB2-A7AE-F7E0DC13E04E}"/>
    <dgm:cxn modelId="{8D573E59-575A-4E80-8BC7-CC4DEF785A77}" type="presOf" srcId="{62CB4175-7501-408E-8556-61B3FEA25D5E}" destId="{400BB3BC-40FC-4F7A-A14F-B87B69668A66}" srcOrd="0" destOrd="0" presId="urn:microsoft.com/office/officeart/2005/8/layout/vList5"/>
    <dgm:cxn modelId="{B229F798-2FA2-40BA-9700-275FE429856C}" srcId="{A16D2E49-24C0-474A-93E3-B53835E2F899}" destId="{44C6187E-2211-4A77-97A7-C85AA8FDB81C}" srcOrd="1" destOrd="0" parTransId="{4972A75F-3C77-4817-BAED-EDC117DCB4CE}" sibTransId="{2DFBB43E-685B-4008-93C1-C8010C58FC47}"/>
    <dgm:cxn modelId="{664785AD-FFF4-41FF-80AF-DDA65C083410}" type="presOf" srcId="{44C6187E-2211-4A77-97A7-C85AA8FDB81C}" destId="{98A31F83-B145-4C20-8123-045B424D7327}" srcOrd="0" destOrd="0" presId="urn:microsoft.com/office/officeart/2005/8/layout/vList5"/>
    <dgm:cxn modelId="{9369146A-1792-4A7C-8B3F-08152BC2572A}" type="presParOf" srcId="{2E25BE37-27BE-428F-A696-57C5E7B3CAFC}" destId="{B6D044F6-4027-49A9-9691-99F0CEE29498}" srcOrd="0" destOrd="0" presId="urn:microsoft.com/office/officeart/2005/8/layout/vList5"/>
    <dgm:cxn modelId="{000A0150-BB15-4E89-9C76-1C2782EFF59D}" type="presParOf" srcId="{B6D044F6-4027-49A9-9691-99F0CEE29498}" destId="{400BB3BC-40FC-4F7A-A14F-B87B69668A66}" srcOrd="0" destOrd="0" presId="urn:microsoft.com/office/officeart/2005/8/layout/vList5"/>
    <dgm:cxn modelId="{F3F4C43F-4E80-486E-B6AA-00298AFC8BB8}" type="presParOf" srcId="{2E25BE37-27BE-428F-A696-57C5E7B3CAFC}" destId="{0CDA6B23-FE6C-40CA-AB8A-2A38FC7B5401}" srcOrd="1" destOrd="0" presId="urn:microsoft.com/office/officeart/2005/8/layout/vList5"/>
    <dgm:cxn modelId="{C3363A47-B70A-4C04-ADC2-0B4FCC36CA33}" type="presParOf" srcId="{2E25BE37-27BE-428F-A696-57C5E7B3CAFC}" destId="{30856995-D817-4A4A-B935-8F1370E1C410}" srcOrd="2" destOrd="0" presId="urn:microsoft.com/office/officeart/2005/8/layout/vList5"/>
    <dgm:cxn modelId="{E63463FF-9C93-4CD3-BCBE-CE4D9B08391E}" type="presParOf" srcId="{30856995-D817-4A4A-B935-8F1370E1C410}" destId="{98A31F83-B145-4C20-8123-045B424D7327}"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6F9139-686F-490E-84B6-3EB764A19C9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1D87C71-5573-497F-B01D-D0101E987C64}">
      <dgm:prSet custT="1"/>
      <dgm:spPr>
        <a:solidFill>
          <a:schemeClr val="tx2">
            <a:lumMod val="40000"/>
            <a:lumOff val="60000"/>
          </a:schemeClr>
        </a:solidFill>
      </dgm:spPr>
      <dgm:t>
        <a:bodyPr/>
        <a:lstStyle/>
        <a:p>
          <a:r>
            <a:rPr lang="en-US" sz="1600" b="0" i="0" dirty="0">
              <a:solidFill>
                <a:schemeClr val="tx1"/>
              </a:solidFill>
            </a:rPr>
            <a:t>Support the mission of the program; understand the value to the community</a:t>
          </a:r>
          <a:endParaRPr lang="en-US" sz="1600" dirty="0">
            <a:solidFill>
              <a:schemeClr val="tx1"/>
            </a:solidFill>
          </a:endParaRPr>
        </a:p>
      </dgm:t>
    </dgm:pt>
    <dgm:pt modelId="{0D75E957-9B8E-41AF-8871-49DBB0AB073C}" type="parTrans" cxnId="{6CB4DBF0-31C1-40B5-A7A4-E1FE4703E307}">
      <dgm:prSet/>
      <dgm:spPr/>
      <dgm:t>
        <a:bodyPr/>
        <a:lstStyle/>
        <a:p>
          <a:endParaRPr lang="en-US"/>
        </a:p>
      </dgm:t>
    </dgm:pt>
    <dgm:pt modelId="{ACB05F75-F79B-47FE-BE9A-8C729DEED09F}" type="sibTrans" cxnId="{6CB4DBF0-31C1-40B5-A7A4-E1FE4703E307}">
      <dgm:prSet/>
      <dgm:spPr>
        <a:solidFill>
          <a:srgbClr val="996633"/>
        </a:solidFill>
      </dgm:spPr>
      <dgm:t>
        <a:bodyPr/>
        <a:lstStyle/>
        <a:p>
          <a:endParaRPr lang="en-US"/>
        </a:p>
      </dgm:t>
    </dgm:pt>
    <dgm:pt modelId="{88BCDC39-5F51-4265-A665-B12608A86D6B}">
      <dgm:prSet custT="1"/>
      <dgm:spPr>
        <a:solidFill>
          <a:schemeClr val="tx2">
            <a:lumMod val="40000"/>
            <a:lumOff val="60000"/>
          </a:schemeClr>
        </a:solidFill>
      </dgm:spPr>
      <dgm:t>
        <a:bodyPr/>
        <a:lstStyle/>
        <a:p>
          <a:r>
            <a:rPr lang="en-US" sz="1600" b="0" i="0" dirty="0">
              <a:solidFill>
                <a:schemeClr val="tx1"/>
              </a:solidFill>
            </a:rPr>
            <a:t>Utilize the diverse supplier database to identify suppliers for inclusion</a:t>
          </a:r>
          <a:endParaRPr lang="en-US" sz="1600" dirty="0">
            <a:solidFill>
              <a:schemeClr val="tx1"/>
            </a:solidFill>
          </a:endParaRPr>
        </a:p>
      </dgm:t>
    </dgm:pt>
    <dgm:pt modelId="{93634C33-9CD0-4488-8151-F6DE2FED5A93}" type="parTrans" cxnId="{3F97CA8B-5921-4A4F-810D-D7C350CA3DF5}">
      <dgm:prSet/>
      <dgm:spPr/>
      <dgm:t>
        <a:bodyPr/>
        <a:lstStyle/>
        <a:p>
          <a:endParaRPr lang="en-US"/>
        </a:p>
      </dgm:t>
    </dgm:pt>
    <dgm:pt modelId="{29BDE679-CF28-49B8-B889-7F6B93A1AC2F}" type="sibTrans" cxnId="{3F97CA8B-5921-4A4F-810D-D7C350CA3DF5}">
      <dgm:prSet/>
      <dgm:spPr>
        <a:solidFill>
          <a:srgbClr val="996633"/>
        </a:solidFill>
      </dgm:spPr>
      <dgm:t>
        <a:bodyPr/>
        <a:lstStyle/>
        <a:p>
          <a:endParaRPr lang="en-US"/>
        </a:p>
      </dgm:t>
    </dgm:pt>
    <dgm:pt modelId="{2D7AB91F-54E3-4DFD-8B8E-CC3B51C0CEB3}">
      <dgm:prSet custT="1"/>
      <dgm:spPr>
        <a:solidFill>
          <a:schemeClr val="tx2">
            <a:lumMod val="40000"/>
            <a:lumOff val="60000"/>
          </a:schemeClr>
        </a:solidFill>
      </dgm:spPr>
      <dgm:t>
        <a:bodyPr/>
        <a:lstStyle/>
        <a:p>
          <a:r>
            <a:rPr lang="en-US" sz="1600" b="0" i="0" dirty="0">
              <a:solidFill>
                <a:schemeClr val="tx1"/>
              </a:solidFill>
            </a:rPr>
            <a:t>Include diverse suppliers in all competitive selection (RFP) opportunities</a:t>
          </a:r>
          <a:endParaRPr lang="en-US" sz="1600" dirty="0">
            <a:solidFill>
              <a:schemeClr val="tx1"/>
            </a:solidFill>
          </a:endParaRPr>
        </a:p>
      </dgm:t>
    </dgm:pt>
    <dgm:pt modelId="{1A62CC07-3B00-4A31-8E73-710E377673B5}" type="parTrans" cxnId="{0D2FFBDF-091C-4F85-8370-A09D86DB3CF0}">
      <dgm:prSet/>
      <dgm:spPr/>
      <dgm:t>
        <a:bodyPr/>
        <a:lstStyle/>
        <a:p>
          <a:endParaRPr lang="en-US"/>
        </a:p>
      </dgm:t>
    </dgm:pt>
    <dgm:pt modelId="{0A963B48-CB9A-444F-9C8D-0C177C88426D}" type="sibTrans" cxnId="{0D2FFBDF-091C-4F85-8370-A09D86DB3CF0}">
      <dgm:prSet/>
      <dgm:spPr>
        <a:solidFill>
          <a:srgbClr val="996633"/>
        </a:solidFill>
      </dgm:spPr>
      <dgm:t>
        <a:bodyPr/>
        <a:lstStyle/>
        <a:p>
          <a:endParaRPr lang="en-US"/>
        </a:p>
      </dgm:t>
    </dgm:pt>
    <dgm:pt modelId="{93DFAF80-1ABA-4B42-8469-46A74966C9FF}">
      <dgm:prSet custT="1"/>
      <dgm:spPr>
        <a:solidFill>
          <a:schemeClr val="tx2">
            <a:lumMod val="40000"/>
            <a:lumOff val="60000"/>
          </a:schemeClr>
        </a:solidFill>
      </dgm:spPr>
      <dgm:t>
        <a:bodyPr/>
        <a:lstStyle/>
        <a:p>
          <a:r>
            <a:rPr lang="en-US" sz="1600" b="0" i="0" dirty="0">
              <a:solidFill>
                <a:schemeClr val="tx1"/>
              </a:solidFill>
            </a:rPr>
            <a:t>Use program SOPs, forms/documentation, policies, training materials </a:t>
          </a:r>
          <a:endParaRPr lang="en-US" sz="1600" dirty="0">
            <a:solidFill>
              <a:schemeClr val="tx1"/>
            </a:solidFill>
          </a:endParaRPr>
        </a:p>
      </dgm:t>
    </dgm:pt>
    <dgm:pt modelId="{AF4553EF-3AFA-4D89-9CCC-059700919AAD}" type="parTrans" cxnId="{056DB700-D6F7-4496-A902-ED0CDE5F3D77}">
      <dgm:prSet/>
      <dgm:spPr/>
      <dgm:t>
        <a:bodyPr/>
        <a:lstStyle/>
        <a:p>
          <a:endParaRPr lang="en-US"/>
        </a:p>
      </dgm:t>
    </dgm:pt>
    <dgm:pt modelId="{D8E57784-805F-406D-B38D-75BA1E9D2EAE}" type="sibTrans" cxnId="{056DB700-D6F7-4496-A902-ED0CDE5F3D77}">
      <dgm:prSet/>
      <dgm:spPr>
        <a:solidFill>
          <a:srgbClr val="996633"/>
        </a:solidFill>
      </dgm:spPr>
      <dgm:t>
        <a:bodyPr/>
        <a:lstStyle/>
        <a:p>
          <a:endParaRPr lang="en-US"/>
        </a:p>
      </dgm:t>
    </dgm:pt>
    <dgm:pt modelId="{49C7D571-A89C-4436-8859-6F8EFEAE6C03}" type="pres">
      <dgm:prSet presAssocID="{F56F9139-686F-490E-84B6-3EB764A19C93}" presName="cycle" presStyleCnt="0">
        <dgm:presLayoutVars>
          <dgm:dir/>
          <dgm:resizeHandles val="exact"/>
        </dgm:presLayoutVars>
      </dgm:prSet>
      <dgm:spPr/>
    </dgm:pt>
    <dgm:pt modelId="{D38F0C64-6D67-4CF8-80A4-9D6DB18B507B}" type="pres">
      <dgm:prSet presAssocID="{01D87C71-5573-497F-B01D-D0101E987C64}" presName="node" presStyleLbl="node1" presStyleIdx="0" presStyleCnt="4" custScaleX="135254" custScaleY="113141" custRadScaleRad="100247" custRadScaleInc="7208">
        <dgm:presLayoutVars>
          <dgm:bulletEnabled val="1"/>
        </dgm:presLayoutVars>
      </dgm:prSet>
      <dgm:spPr/>
    </dgm:pt>
    <dgm:pt modelId="{4696E1DF-123D-4130-839B-A44093950471}" type="pres">
      <dgm:prSet presAssocID="{ACB05F75-F79B-47FE-BE9A-8C729DEED09F}" presName="sibTrans" presStyleLbl="sibTrans2D1" presStyleIdx="0" presStyleCnt="4"/>
      <dgm:spPr/>
    </dgm:pt>
    <dgm:pt modelId="{98A745F3-7777-4A65-BB3C-2CAFE4115174}" type="pres">
      <dgm:prSet presAssocID="{ACB05F75-F79B-47FE-BE9A-8C729DEED09F}" presName="connectorText" presStyleLbl="sibTrans2D1" presStyleIdx="0" presStyleCnt="4"/>
      <dgm:spPr/>
    </dgm:pt>
    <dgm:pt modelId="{1B056656-F7D5-4361-84AC-61E01C5FC6A3}" type="pres">
      <dgm:prSet presAssocID="{88BCDC39-5F51-4265-A665-B12608A86D6B}" presName="node" presStyleLbl="node1" presStyleIdx="1" presStyleCnt="4" custScaleX="135254" custScaleY="113141" custRadScaleRad="103781">
        <dgm:presLayoutVars>
          <dgm:bulletEnabled val="1"/>
        </dgm:presLayoutVars>
      </dgm:prSet>
      <dgm:spPr/>
    </dgm:pt>
    <dgm:pt modelId="{D2D791C8-58CD-491A-8BF8-EC17AEE03D4D}" type="pres">
      <dgm:prSet presAssocID="{29BDE679-CF28-49B8-B889-7F6B93A1AC2F}" presName="sibTrans" presStyleLbl="sibTrans2D1" presStyleIdx="1" presStyleCnt="4"/>
      <dgm:spPr/>
    </dgm:pt>
    <dgm:pt modelId="{DC07E559-CB82-45D2-8D6E-2D0A6E089848}" type="pres">
      <dgm:prSet presAssocID="{29BDE679-CF28-49B8-B889-7F6B93A1AC2F}" presName="connectorText" presStyleLbl="sibTrans2D1" presStyleIdx="1" presStyleCnt="4"/>
      <dgm:spPr/>
    </dgm:pt>
    <dgm:pt modelId="{3F3508F1-9A15-48E9-9E00-06DA2A2A9E28}" type="pres">
      <dgm:prSet presAssocID="{2D7AB91F-54E3-4DFD-8B8E-CC3B51C0CEB3}" presName="node" presStyleLbl="node1" presStyleIdx="2" presStyleCnt="4" custScaleX="135254" custScaleY="113141" custRadScaleRad="99706" custRadScaleInc="-6441">
        <dgm:presLayoutVars>
          <dgm:bulletEnabled val="1"/>
        </dgm:presLayoutVars>
      </dgm:prSet>
      <dgm:spPr/>
    </dgm:pt>
    <dgm:pt modelId="{388E6504-2AC0-4EB1-A9A3-9C5AE6F350C0}" type="pres">
      <dgm:prSet presAssocID="{0A963B48-CB9A-444F-9C8D-0C177C88426D}" presName="sibTrans" presStyleLbl="sibTrans2D1" presStyleIdx="2" presStyleCnt="4"/>
      <dgm:spPr/>
    </dgm:pt>
    <dgm:pt modelId="{0325CB0E-EA0A-498D-97C8-9BEF8BE2FF17}" type="pres">
      <dgm:prSet presAssocID="{0A963B48-CB9A-444F-9C8D-0C177C88426D}" presName="connectorText" presStyleLbl="sibTrans2D1" presStyleIdx="2" presStyleCnt="4"/>
      <dgm:spPr/>
    </dgm:pt>
    <dgm:pt modelId="{B538A845-44D1-4AFE-B9DB-70CB9A4BCECF}" type="pres">
      <dgm:prSet presAssocID="{93DFAF80-1ABA-4B42-8469-46A74966C9FF}" presName="node" presStyleLbl="node1" presStyleIdx="3" presStyleCnt="4" custScaleX="135254" custScaleY="113141" custRadScaleRad="94443" custRadScaleInc="6277">
        <dgm:presLayoutVars>
          <dgm:bulletEnabled val="1"/>
        </dgm:presLayoutVars>
      </dgm:prSet>
      <dgm:spPr/>
    </dgm:pt>
    <dgm:pt modelId="{D0111EFF-0DBE-4F74-8DCB-ED470F55B4EE}" type="pres">
      <dgm:prSet presAssocID="{D8E57784-805F-406D-B38D-75BA1E9D2EAE}" presName="sibTrans" presStyleLbl="sibTrans2D1" presStyleIdx="3" presStyleCnt="4"/>
      <dgm:spPr/>
    </dgm:pt>
    <dgm:pt modelId="{B86FC3EE-75C8-408F-B4E8-8CDB302B4E3B}" type="pres">
      <dgm:prSet presAssocID="{D8E57784-805F-406D-B38D-75BA1E9D2EAE}" presName="connectorText" presStyleLbl="sibTrans2D1" presStyleIdx="3" presStyleCnt="4"/>
      <dgm:spPr/>
    </dgm:pt>
  </dgm:ptLst>
  <dgm:cxnLst>
    <dgm:cxn modelId="{056DB700-D6F7-4496-A902-ED0CDE5F3D77}" srcId="{F56F9139-686F-490E-84B6-3EB764A19C93}" destId="{93DFAF80-1ABA-4B42-8469-46A74966C9FF}" srcOrd="3" destOrd="0" parTransId="{AF4553EF-3AFA-4D89-9CCC-059700919AAD}" sibTransId="{D8E57784-805F-406D-B38D-75BA1E9D2EAE}"/>
    <dgm:cxn modelId="{C562CA0A-6AD1-45B6-BB00-59EB81906891}" type="presOf" srcId="{ACB05F75-F79B-47FE-BE9A-8C729DEED09F}" destId="{4696E1DF-123D-4130-839B-A44093950471}" srcOrd="0" destOrd="0" presId="urn:microsoft.com/office/officeart/2005/8/layout/cycle2"/>
    <dgm:cxn modelId="{7DD3F30A-E1CD-4748-9B9A-DAD013A2318C}" type="presOf" srcId="{0A963B48-CB9A-444F-9C8D-0C177C88426D}" destId="{0325CB0E-EA0A-498D-97C8-9BEF8BE2FF17}" srcOrd="1" destOrd="0" presId="urn:microsoft.com/office/officeart/2005/8/layout/cycle2"/>
    <dgm:cxn modelId="{D218A711-276E-4AE5-99E0-863DFB9A2D85}" type="presOf" srcId="{D8E57784-805F-406D-B38D-75BA1E9D2EAE}" destId="{B86FC3EE-75C8-408F-B4E8-8CDB302B4E3B}" srcOrd="1" destOrd="0" presId="urn:microsoft.com/office/officeart/2005/8/layout/cycle2"/>
    <dgm:cxn modelId="{7BEBD25C-E698-4AEA-88B5-47F274300257}" type="presOf" srcId="{29BDE679-CF28-49B8-B889-7F6B93A1AC2F}" destId="{D2D791C8-58CD-491A-8BF8-EC17AEE03D4D}" srcOrd="0" destOrd="0" presId="urn:microsoft.com/office/officeart/2005/8/layout/cycle2"/>
    <dgm:cxn modelId="{728A3765-9076-4D65-B7B9-E86970AE677E}" type="presOf" srcId="{01D87C71-5573-497F-B01D-D0101E987C64}" destId="{D38F0C64-6D67-4CF8-80A4-9D6DB18B507B}" srcOrd="0" destOrd="0" presId="urn:microsoft.com/office/officeart/2005/8/layout/cycle2"/>
    <dgm:cxn modelId="{EE0B3148-7489-4A04-B4D0-AB37B7C998BB}" type="presOf" srcId="{D8E57784-805F-406D-B38D-75BA1E9D2EAE}" destId="{D0111EFF-0DBE-4F74-8DCB-ED470F55B4EE}" srcOrd="0" destOrd="0" presId="urn:microsoft.com/office/officeart/2005/8/layout/cycle2"/>
    <dgm:cxn modelId="{8EA38C4F-0F06-43A3-BB61-EF9588B9E29E}" type="presOf" srcId="{88BCDC39-5F51-4265-A665-B12608A86D6B}" destId="{1B056656-F7D5-4361-84AC-61E01C5FC6A3}" srcOrd="0" destOrd="0" presId="urn:microsoft.com/office/officeart/2005/8/layout/cycle2"/>
    <dgm:cxn modelId="{6AA8E359-DA3E-4C68-8303-0F732E01A552}" type="presOf" srcId="{93DFAF80-1ABA-4B42-8469-46A74966C9FF}" destId="{B538A845-44D1-4AFE-B9DB-70CB9A4BCECF}" srcOrd="0" destOrd="0" presId="urn:microsoft.com/office/officeart/2005/8/layout/cycle2"/>
    <dgm:cxn modelId="{3F97CA8B-5921-4A4F-810D-D7C350CA3DF5}" srcId="{F56F9139-686F-490E-84B6-3EB764A19C93}" destId="{88BCDC39-5F51-4265-A665-B12608A86D6B}" srcOrd="1" destOrd="0" parTransId="{93634C33-9CD0-4488-8151-F6DE2FED5A93}" sibTransId="{29BDE679-CF28-49B8-B889-7F6B93A1AC2F}"/>
    <dgm:cxn modelId="{D56F8E8E-B4CC-4E86-9C7A-1D8424A99975}" type="presOf" srcId="{2D7AB91F-54E3-4DFD-8B8E-CC3B51C0CEB3}" destId="{3F3508F1-9A15-48E9-9E00-06DA2A2A9E28}" srcOrd="0" destOrd="0" presId="urn:microsoft.com/office/officeart/2005/8/layout/cycle2"/>
    <dgm:cxn modelId="{F40AD78E-2724-47FD-8C43-2C18D4F49327}" type="presOf" srcId="{ACB05F75-F79B-47FE-BE9A-8C729DEED09F}" destId="{98A745F3-7777-4A65-BB3C-2CAFE4115174}" srcOrd="1" destOrd="0" presId="urn:microsoft.com/office/officeart/2005/8/layout/cycle2"/>
    <dgm:cxn modelId="{AC2B14B2-CB7C-4625-B890-27C4F42D8A1C}" type="presOf" srcId="{0A963B48-CB9A-444F-9C8D-0C177C88426D}" destId="{388E6504-2AC0-4EB1-A9A3-9C5AE6F350C0}" srcOrd="0" destOrd="0" presId="urn:microsoft.com/office/officeart/2005/8/layout/cycle2"/>
    <dgm:cxn modelId="{CB1F51B2-67FD-4ADB-915F-A3AB22D52334}" type="presOf" srcId="{29BDE679-CF28-49B8-B889-7F6B93A1AC2F}" destId="{DC07E559-CB82-45D2-8D6E-2D0A6E089848}" srcOrd="1" destOrd="0" presId="urn:microsoft.com/office/officeart/2005/8/layout/cycle2"/>
    <dgm:cxn modelId="{0D2FFBDF-091C-4F85-8370-A09D86DB3CF0}" srcId="{F56F9139-686F-490E-84B6-3EB764A19C93}" destId="{2D7AB91F-54E3-4DFD-8B8E-CC3B51C0CEB3}" srcOrd="2" destOrd="0" parTransId="{1A62CC07-3B00-4A31-8E73-710E377673B5}" sibTransId="{0A963B48-CB9A-444F-9C8D-0C177C88426D}"/>
    <dgm:cxn modelId="{6CB4DBF0-31C1-40B5-A7A4-E1FE4703E307}" srcId="{F56F9139-686F-490E-84B6-3EB764A19C93}" destId="{01D87C71-5573-497F-B01D-D0101E987C64}" srcOrd="0" destOrd="0" parTransId="{0D75E957-9B8E-41AF-8871-49DBB0AB073C}" sibTransId="{ACB05F75-F79B-47FE-BE9A-8C729DEED09F}"/>
    <dgm:cxn modelId="{235B67F6-39A1-4391-A098-953A3D6AB0D9}" type="presOf" srcId="{F56F9139-686F-490E-84B6-3EB764A19C93}" destId="{49C7D571-A89C-4436-8859-6F8EFEAE6C03}" srcOrd="0" destOrd="0" presId="urn:microsoft.com/office/officeart/2005/8/layout/cycle2"/>
    <dgm:cxn modelId="{DB5A38D7-0CB5-4A3D-98B0-2C0FDEE88B91}" type="presParOf" srcId="{49C7D571-A89C-4436-8859-6F8EFEAE6C03}" destId="{D38F0C64-6D67-4CF8-80A4-9D6DB18B507B}" srcOrd="0" destOrd="0" presId="urn:microsoft.com/office/officeart/2005/8/layout/cycle2"/>
    <dgm:cxn modelId="{1622E05C-D410-4B9E-A4CC-5567F352F62E}" type="presParOf" srcId="{49C7D571-A89C-4436-8859-6F8EFEAE6C03}" destId="{4696E1DF-123D-4130-839B-A44093950471}" srcOrd="1" destOrd="0" presId="urn:microsoft.com/office/officeart/2005/8/layout/cycle2"/>
    <dgm:cxn modelId="{265C23E2-EED2-4B1B-9EED-381104C68D46}" type="presParOf" srcId="{4696E1DF-123D-4130-839B-A44093950471}" destId="{98A745F3-7777-4A65-BB3C-2CAFE4115174}" srcOrd="0" destOrd="0" presId="urn:microsoft.com/office/officeart/2005/8/layout/cycle2"/>
    <dgm:cxn modelId="{D34845FF-17ED-4B5E-936B-2C3415E0C9BB}" type="presParOf" srcId="{49C7D571-A89C-4436-8859-6F8EFEAE6C03}" destId="{1B056656-F7D5-4361-84AC-61E01C5FC6A3}" srcOrd="2" destOrd="0" presId="urn:microsoft.com/office/officeart/2005/8/layout/cycle2"/>
    <dgm:cxn modelId="{742E22AF-97FF-4134-83F6-425D3F5CBAE9}" type="presParOf" srcId="{49C7D571-A89C-4436-8859-6F8EFEAE6C03}" destId="{D2D791C8-58CD-491A-8BF8-EC17AEE03D4D}" srcOrd="3" destOrd="0" presId="urn:microsoft.com/office/officeart/2005/8/layout/cycle2"/>
    <dgm:cxn modelId="{953DFFE9-F060-4D44-84CF-9FE544A07094}" type="presParOf" srcId="{D2D791C8-58CD-491A-8BF8-EC17AEE03D4D}" destId="{DC07E559-CB82-45D2-8D6E-2D0A6E089848}" srcOrd="0" destOrd="0" presId="urn:microsoft.com/office/officeart/2005/8/layout/cycle2"/>
    <dgm:cxn modelId="{1C12E61E-D6FF-4AFE-8E6F-2C8400385F72}" type="presParOf" srcId="{49C7D571-A89C-4436-8859-6F8EFEAE6C03}" destId="{3F3508F1-9A15-48E9-9E00-06DA2A2A9E28}" srcOrd="4" destOrd="0" presId="urn:microsoft.com/office/officeart/2005/8/layout/cycle2"/>
    <dgm:cxn modelId="{B7BE5567-537B-4545-9BCD-5A31EE3D29C2}" type="presParOf" srcId="{49C7D571-A89C-4436-8859-6F8EFEAE6C03}" destId="{388E6504-2AC0-4EB1-A9A3-9C5AE6F350C0}" srcOrd="5" destOrd="0" presId="urn:microsoft.com/office/officeart/2005/8/layout/cycle2"/>
    <dgm:cxn modelId="{9219B76B-AAF5-4807-AFE5-F32B172D2D37}" type="presParOf" srcId="{388E6504-2AC0-4EB1-A9A3-9C5AE6F350C0}" destId="{0325CB0E-EA0A-498D-97C8-9BEF8BE2FF17}" srcOrd="0" destOrd="0" presId="urn:microsoft.com/office/officeart/2005/8/layout/cycle2"/>
    <dgm:cxn modelId="{C7A2E138-988C-4A45-AD3E-2D065FDAA2AF}" type="presParOf" srcId="{49C7D571-A89C-4436-8859-6F8EFEAE6C03}" destId="{B538A845-44D1-4AFE-B9DB-70CB9A4BCECF}" srcOrd="6" destOrd="0" presId="urn:microsoft.com/office/officeart/2005/8/layout/cycle2"/>
    <dgm:cxn modelId="{0948D41D-F37B-43C3-9194-057A45DD8C37}" type="presParOf" srcId="{49C7D571-A89C-4436-8859-6F8EFEAE6C03}" destId="{D0111EFF-0DBE-4F74-8DCB-ED470F55B4EE}" srcOrd="7" destOrd="0" presId="urn:microsoft.com/office/officeart/2005/8/layout/cycle2"/>
    <dgm:cxn modelId="{746FEC1F-46D0-4A68-A4D2-B1F4F3310920}" type="presParOf" srcId="{D0111EFF-0DBE-4F74-8DCB-ED470F55B4EE}" destId="{B86FC3EE-75C8-408F-B4E8-8CDB302B4E3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D648CE-EEB9-442E-A469-6968D8C38A2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A838B53-4DEF-44AB-A146-1B4457D89CC5}">
      <dgm:prSet/>
      <dgm:spPr>
        <a:solidFill>
          <a:schemeClr val="tx2">
            <a:lumMod val="60000"/>
            <a:lumOff val="40000"/>
          </a:schemeClr>
        </a:solidFill>
        <a:ln w="28575">
          <a:solidFill>
            <a:srgbClr val="996633"/>
          </a:solidFill>
        </a:ln>
      </dgm:spPr>
      <dgm:t>
        <a:bodyPr/>
        <a:lstStyle/>
        <a:p>
          <a:endParaRPr lang="en-US"/>
        </a:p>
      </dgm:t>
    </dgm:pt>
    <dgm:pt modelId="{7C540D22-DD74-473E-A1C3-7A04DD69AF2A}" type="parTrans" cxnId="{E0A606EE-D7C8-44E4-AE86-B0738F6475B0}">
      <dgm:prSet/>
      <dgm:spPr/>
      <dgm:t>
        <a:bodyPr/>
        <a:lstStyle/>
        <a:p>
          <a:endParaRPr lang="en-US"/>
        </a:p>
      </dgm:t>
    </dgm:pt>
    <dgm:pt modelId="{B54C3CE3-CE0C-424A-9AD9-DB16093829BA}" type="sibTrans" cxnId="{E0A606EE-D7C8-44E4-AE86-B0738F6475B0}">
      <dgm:prSet/>
      <dgm:spPr/>
      <dgm:t>
        <a:bodyPr/>
        <a:lstStyle/>
        <a:p>
          <a:endParaRPr lang="en-US"/>
        </a:p>
      </dgm:t>
    </dgm:pt>
    <dgm:pt modelId="{B2CDF968-91F6-4001-A955-B4F83E3EB4A2}">
      <dgm:prSet custT="1"/>
      <dgm:spPr>
        <a:solidFill>
          <a:schemeClr val="tx2">
            <a:lumMod val="40000"/>
            <a:lumOff val="60000"/>
            <a:alpha val="42000"/>
          </a:schemeClr>
        </a:solidFill>
        <a:ln w="25400">
          <a:solidFill>
            <a:schemeClr val="tx2">
              <a:lumMod val="50000"/>
            </a:schemeClr>
          </a:solidFill>
        </a:ln>
      </dgm:spPr>
      <dgm:t>
        <a:bodyPr/>
        <a:lstStyle/>
        <a:p>
          <a:r>
            <a:rPr lang="en-US" sz="1600" b="0" i="0" dirty="0"/>
            <a:t>Lehigh’s Diverse Supplier database contains millions of diverse suppliers and is searchable by various filters such as certification, industry, geographic location and many more.  </a:t>
          </a:r>
          <a:endParaRPr lang="en-US" sz="1600" dirty="0"/>
        </a:p>
      </dgm:t>
    </dgm:pt>
    <dgm:pt modelId="{2AF24306-078D-4C3C-B50B-898ADD029DC4}" type="parTrans" cxnId="{A9526F3A-7209-45D2-BBD8-A801B2CA7747}">
      <dgm:prSet/>
      <dgm:spPr/>
      <dgm:t>
        <a:bodyPr/>
        <a:lstStyle/>
        <a:p>
          <a:endParaRPr lang="en-US"/>
        </a:p>
      </dgm:t>
    </dgm:pt>
    <dgm:pt modelId="{D8A46774-8C51-46B9-8E7B-953B58647D5A}" type="sibTrans" cxnId="{A9526F3A-7209-45D2-BBD8-A801B2CA7747}">
      <dgm:prSet/>
      <dgm:spPr/>
      <dgm:t>
        <a:bodyPr/>
        <a:lstStyle/>
        <a:p>
          <a:endParaRPr lang="en-US"/>
        </a:p>
      </dgm:t>
    </dgm:pt>
    <dgm:pt modelId="{53116C3E-2002-4125-A05B-D6E9BCA8240C}">
      <dgm:prSet custT="1"/>
      <dgm:spPr>
        <a:solidFill>
          <a:schemeClr val="tx2">
            <a:lumMod val="40000"/>
            <a:lumOff val="60000"/>
            <a:alpha val="42000"/>
          </a:schemeClr>
        </a:solidFill>
        <a:ln w="25400">
          <a:solidFill>
            <a:schemeClr val="tx2">
              <a:lumMod val="50000"/>
            </a:schemeClr>
          </a:solidFill>
        </a:ln>
      </dgm:spPr>
      <dgm:t>
        <a:bodyPr/>
        <a:lstStyle/>
        <a:p>
          <a:r>
            <a:rPr lang="en-US" sz="1600" b="0" i="0" dirty="0"/>
            <a:t>Lehigh’s RFP templates include questions for suppliers about supplier diversity certifications they may have.</a:t>
          </a:r>
          <a:endParaRPr lang="en-US" sz="1600" dirty="0"/>
        </a:p>
      </dgm:t>
    </dgm:pt>
    <dgm:pt modelId="{652DF27A-8901-4F0A-A694-0EF41D38FE08}" type="parTrans" cxnId="{D65D1F01-2BB1-40CE-87B3-BD4307211112}">
      <dgm:prSet/>
      <dgm:spPr/>
      <dgm:t>
        <a:bodyPr/>
        <a:lstStyle/>
        <a:p>
          <a:endParaRPr lang="en-US"/>
        </a:p>
      </dgm:t>
    </dgm:pt>
    <dgm:pt modelId="{A0C7BA31-4DAE-440C-A031-C70D920992DA}" type="sibTrans" cxnId="{D65D1F01-2BB1-40CE-87B3-BD4307211112}">
      <dgm:prSet/>
      <dgm:spPr/>
      <dgm:t>
        <a:bodyPr/>
        <a:lstStyle/>
        <a:p>
          <a:endParaRPr lang="en-US"/>
        </a:p>
      </dgm:t>
    </dgm:pt>
    <dgm:pt modelId="{6D652E82-6908-46A0-9749-F663CAF207E7}">
      <dgm:prSet custT="1"/>
      <dgm:spPr>
        <a:solidFill>
          <a:schemeClr val="tx2">
            <a:lumMod val="40000"/>
            <a:lumOff val="60000"/>
            <a:alpha val="42000"/>
          </a:schemeClr>
        </a:solidFill>
        <a:ln w="25400">
          <a:solidFill>
            <a:schemeClr val="tx2">
              <a:lumMod val="50000"/>
            </a:schemeClr>
          </a:solidFill>
        </a:ln>
      </dgm:spPr>
      <dgm:t>
        <a:bodyPr/>
        <a:lstStyle/>
        <a:p>
          <a:r>
            <a:rPr lang="en-US" sz="1600" b="0" i="0" dirty="0"/>
            <a:t>Good Faith Effort documentation is required if a non-diverse supplier is selected, which prompts for details of the selection process - if diverse supplies were included or not, and if awarded or not, etc.</a:t>
          </a:r>
          <a:endParaRPr lang="en-US" sz="1600" dirty="0"/>
        </a:p>
      </dgm:t>
    </dgm:pt>
    <dgm:pt modelId="{DA162899-2D35-4860-9370-1BD17182025E}" type="parTrans" cxnId="{95FB7536-14A8-4D76-940A-41C693E46671}">
      <dgm:prSet/>
      <dgm:spPr/>
      <dgm:t>
        <a:bodyPr/>
        <a:lstStyle/>
        <a:p>
          <a:endParaRPr lang="en-US"/>
        </a:p>
      </dgm:t>
    </dgm:pt>
    <dgm:pt modelId="{C6B06A95-B8F3-4A64-A483-F86DD6E2FA15}" type="sibTrans" cxnId="{95FB7536-14A8-4D76-940A-41C693E46671}">
      <dgm:prSet/>
      <dgm:spPr/>
      <dgm:t>
        <a:bodyPr/>
        <a:lstStyle/>
        <a:p>
          <a:endParaRPr lang="en-US"/>
        </a:p>
      </dgm:t>
    </dgm:pt>
    <dgm:pt modelId="{19B13308-B430-401D-B54C-D7B6B271C73B}">
      <dgm:prSet custT="1"/>
      <dgm:spPr>
        <a:solidFill>
          <a:schemeClr val="tx2">
            <a:lumMod val="40000"/>
            <a:lumOff val="60000"/>
            <a:alpha val="42000"/>
          </a:schemeClr>
        </a:solidFill>
        <a:ln w="25400">
          <a:solidFill>
            <a:schemeClr val="tx2">
              <a:lumMod val="50000"/>
            </a:schemeClr>
          </a:solidFill>
        </a:ln>
      </dgm:spPr>
      <dgm:t>
        <a:bodyPr/>
        <a:lstStyle/>
        <a:p>
          <a:pPr>
            <a:buNone/>
          </a:pPr>
          <a:r>
            <a:rPr lang="en-US" sz="1600" b="0" i="0" dirty="0"/>
            <a:t>                                                                                                                             </a:t>
          </a:r>
          <a:endParaRPr lang="en-US" sz="1600" dirty="0"/>
        </a:p>
      </dgm:t>
    </dgm:pt>
    <dgm:pt modelId="{7F2ED225-1D96-4BA7-AEA3-D72966F44038}" type="parTrans" cxnId="{C5EC7687-8EBF-4D0C-937D-A7995FF03371}">
      <dgm:prSet/>
      <dgm:spPr/>
      <dgm:t>
        <a:bodyPr/>
        <a:lstStyle/>
        <a:p>
          <a:endParaRPr lang="en-US"/>
        </a:p>
      </dgm:t>
    </dgm:pt>
    <dgm:pt modelId="{2111BC7F-1ADF-4CFA-B087-E26D67F76F83}" type="sibTrans" cxnId="{C5EC7687-8EBF-4D0C-937D-A7995FF03371}">
      <dgm:prSet/>
      <dgm:spPr/>
      <dgm:t>
        <a:bodyPr/>
        <a:lstStyle/>
        <a:p>
          <a:endParaRPr lang="en-US"/>
        </a:p>
      </dgm:t>
    </dgm:pt>
    <dgm:pt modelId="{51921ACA-EE12-40C4-8B2E-84344B616AB0}">
      <dgm:prSet custT="1"/>
      <dgm:spPr>
        <a:solidFill>
          <a:schemeClr val="tx2">
            <a:lumMod val="40000"/>
            <a:lumOff val="60000"/>
            <a:alpha val="42000"/>
          </a:schemeClr>
        </a:solidFill>
        <a:ln w="25400">
          <a:solidFill>
            <a:schemeClr val="tx2">
              <a:lumMod val="50000"/>
            </a:schemeClr>
          </a:solidFill>
        </a:ln>
      </dgm:spPr>
      <dgm:t>
        <a:bodyPr/>
        <a:lstStyle/>
        <a:p>
          <a:pPr>
            <a:buNone/>
          </a:pPr>
          <a:endParaRPr lang="en-US" sz="1600" dirty="0"/>
        </a:p>
      </dgm:t>
    </dgm:pt>
    <dgm:pt modelId="{674E1AAC-C729-4326-9E8A-9AA8E509B182}" type="parTrans" cxnId="{3F35C4BD-7548-432B-86B4-FE192ADCC546}">
      <dgm:prSet/>
      <dgm:spPr/>
      <dgm:t>
        <a:bodyPr/>
        <a:lstStyle/>
        <a:p>
          <a:endParaRPr lang="en-US"/>
        </a:p>
      </dgm:t>
    </dgm:pt>
    <dgm:pt modelId="{828C25BD-64E0-4622-85E4-C89FA903C347}" type="sibTrans" cxnId="{3F35C4BD-7548-432B-86B4-FE192ADCC546}">
      <dgm:prSet/>
      <dgm:spPr/>
      <dgm:t>
        <a:bodyPr/>
        <a:lstStyle/>
        <a:p>
          <a:endParaRPr lang="en-US"/>
        </a:p>
      </dgm:t>
    </dgm:pt>
    <dgm:pt modelId="{04E524D4-EF76-4699-B7E1-94402091E700}" type="pres">
      <dgm:prSet presAssocID="{19D648CE-EEB9-442E-A469-6968D8C38A2B}" presName="Name0" presStyleCnt="0">
        <dgm:presLayoutVars>
          <dgm:dir/>
          <dgm:animLvl val="lvl"/>
          <dgm:resizeHandles val="exact"/>
        </dgm:presLayoutVars>
      </dgm:prSet>
      <dgm:spPr/>
    </dgm:pt>
    <dgm:pt modelId="{BA203200-80C4-4FB9-A6ED-F6CC2C23B046}" type="pres">
      <dgm:prSet presAssocID="{DA838B53-4DEF-44AB-A146-1B4457D89CC5}" presName="composite" presStyleCnt="0"/>
      <dgm:spPr/>
    </dgm:pt>
    <dgm:pt modelId="{DE7289D2-523E-4440-A9EB-32552079B28C}" type="pres">
      <dgm:prSet presAssocID="{DA838B53-4DEF-44AB-A146-1B4457D89CC5}" presName="parTx" presStyleLbl="alignNode1" presStyleIdx="0" presStyleCnt="1" custLinFactNeighborY="-21620">
        <dgm:presLayoutVars>
          <dgm:chMax val="0"/>
          <dgm:chPref val="0"/>
          <dgm:bulletEnabled val="1"/>
        </dgm:presLayoutVars>
      </dgm:prSet>
      <dgm:spPr/>
    </dgm:pt>
    <dgm:pt modelId="{C9C79DC1-7F8B-4A77-AA96-712ECFA9437E}" type="pres">
      <dgm:prSet presAssocID="{DA838B53-4DEF-44AB-A146-1B4457D89CC5}" presName="desTx" presStyleLbl="alignAccFollowNode1" presStyleIdx="0" presStyleCnt="1">
        <dgm:presLayoutVars>
          <dgm:bulletEnabled val="1"/>
        </dgm:presLayoutVars>
      </dgm:prSet>
      <dgm:spPr/>
    </dgm:pt>
  </dgm:ptLst>
  <dgm:cxnLst>
    <dgm:cxn modelId="{D65D1F01-2BB1-40CE-87B3-BD4307211112}" srcId="{DA838B53-4DEF-44AB-A146-1B4457D89CC5}" destId="{53116C3E-2002-4125-A05B-D6E9BCA8240C}" srcOrd="2" destOrd="0" parTransId="{652DF27A-8901-4F0A-A694-0EF41D38FE08}" sibTransId="{A0C7BA31-4DAE-440C-A031-C70D920992DA}"/>
    <dgm:cxn modelId="{7F1B3B07-4200-47CF-BDD1-8A9B2EE2F9F1}" type="presOf" srcId="{19B13308-B430-401D-B54C-D7B6B271C73B}" destId="{C9C79DC1-7F8B-4A77-AA96-712ECFA9437E}" srcOrd="0" destOrd="1" presId="urn:microsoft.com/office/officeart/2005/8/layout/hList1"/>
    <dgm:cxn modelId="{7D43251E-6948-4368-A769-D6BFA232A0B1}" type="presOf" srcId="{6D652E82-6908-46A0-9749-F663CAF207E7}" destId="{C9C79DC1-7F8B-4A77-AA96-712ECFA9437E}" srcOrd="0" destOrd="4" presId="urn:microsoft.com/office/officeart/2005/8/layout/hList1"/>
    <dgm:cxn modelId="{95FB7536-14A8-4D76-940A-41C693E46671}" srcId="{DA838B53-4DEF-44AB-A146-1B4457D89CC5}" destId="{6D652E82-6908-46A0-9749-F663CAF207E7}" srcOrd="4" destOrd="0" parTransId="{DA162899-2D35-4860-9370-1BD17182025E}" sibTransId="{C6B06A95-B8F3-4A64-A483-F86DD6E2FA15}"/>
    <dgm:cxn modelId="{B7179236-6F19-43E2-99B1-4C984160A3BD}" type="presOf" srcId="{53116C3E-2002-4125-A05B-D6E9BCA8240C}" destId="{C9C79DC1-7F8B-4A77-AA96-712ECFA9437E}" srcOrd="0" destOrd="2" presId="urn:microsoft.com/office/officeart/2005/8/layout/hList1"/>
    <dgm:cxn modelId="{A9526F3A-7209-45D2-BBD8-A801B2CA7747}" srcId="{DA838B53-4DEF-44AB-A146-1B4457D89CC5}" destId="{B2CDF968-91F6-4001-A955-B4F83E3EB4A2}" srcOrd="0" destOrd="0" parTransId="{2AF24306-078D-4C3C-B50B-898ADD029DC4}" sibTransId="{D8A46774-8C51-46B9-8E7B-953B58647D5A}"/>
    <dgm:cxn modelId="{53201C3B-8089-45D5-8F6A-BB3AED828A58}" type="presOf" srcId="{51921ACA-EE12-40C4-8B2E-84344B616AB0}" destId="{C9C79DC1-7F8B-4A77-AA96-712ECFA9437E}" srcOrd="0" destOrd="3" presId="urn:microsoft.com/office/officeart/2005/8/layout/hList1"/>
    <dgm:cxn modelId="{3AB4FC65-5FE3-4007-90BA-AA20BFE9171A}" type="presOf" srcId="{B2CDF968-91F6-4001-A955-B4F83E3EB4A2}" destId="{C9C79DC1-7F8B-4A77-AA96-712ECFA9437E}" srcOrd="0" destOrd="0" presId="urn:microsoft.com/office/officeart/2005/8/layout/hList1"/>
    <dgm:cxn modelId="{EC9AE750-9701-4051-A2CF-FA7982028B0A}" type="presOf" srcId="{19D648CE-EEB9-442E-A469-6968D8C38A2B}" destId="{04E524D4-EF76-4699-B7E1-94402091E700}" srcOrd="0" destOrd="0" presId="urn:microsoft.com/office/officeart/2005/8/layout/hList1"/>
    <dgm:cxn modelId="{C5EC7687-8EBF-4D0C-937D-A7995FF03371}" srcId="{DA838B53-4DEF-44AB-A146-1B4457D89CC5}" destId="{19B13308-B430-401D-B54C-D7B6B271C73B}" srcOrd="1" destOrd="0" parTransId="{7F2ED225-1D96-4BA7-AEA3-D72966F44038}" sibTransId="{2111BC7F-1ADF-4CFA-B087-E26D67F76F83}"/>
    <dgm:cxn modelId="{3F35C4BD-7548-432B-86B4-FE192ADCC546}" srcId="{DA838B53-4DEF-44AB-A146-1B4457D89CC5}" destId="{51921ACA-EE12-40C4-8B2E-84344B616AB0}" srcOrd="3" destOrd="0" parTransId="{674E1AAC-C729-4326-9E8A-9AA8E509B182}" sibTransId="{828C25BD-64E0-4622-85E4-C89FA903C347}"/>
    <dgm:cxn modelId="{39E6C3D8-9369-4DCF-B48B-3716DB3CFBF9}" type="presOf" srcId="{DA838B53-4DEF-44AB-A146-1B4457D89CC5}" destId="{DE7289D2-523E-4440-A9EB-32552079B28C}" srcOrd="0" destOrd="0" presId="urn:microsoft.com/office/officeart/2005/8/layout/hList1"/>
    <dgm:cxn modelId="{E0A606EE-D7C8-44E4-AE86-B0738F6475B0}" srcId="{19D648CE-EEB9-442E-A469-6968D8C38A2B}" destId="{DA838B53-4DEF-44AB-A146-1B4457D89CC5}" srcOrd="0" destOrd="0" parTransId="{7C540D22-DD74-473E-A1C3-7A04DD69AF2A}" sibTransId="{B54C3CE3-CE0C-424A-9AD9-DB16093829BA}"/>
    <dgm:cxn modelId="{3ABA4863-047B-4004-B0D0-36393842D829}" type="presParOf" srcId="{04E524D4-EF76-4699-B7E1-94402091E700}" destId="{BA203200-80C4-4FB9-A6ED-F6CC2C23B046}" srcOrd="0" destOrd="0" presId="urn:microsoft.com/office/officeart/2005/8/layout/hList1"/>
    <dgm:cxn modelId="{9404F82E-D9B5-4FC3-92C4-4823950E3809}" type="presParOf" srcId="{BA203200-80C4-4FB9-A6ED-F6CC2C23B046}" destId="{DE7289D2-523E-4440-A9EB-32552079B28C}" srcOrd="0" destOrd="0" presId="urn:microsoft.com/office/officeart/2005/8/layout/hList1"/>
    <dgm:cxn modelId="{4FF79EDB-4C06-406B-B7C0-600665214F76}" type="presParOf" srcId="{BA203200-80C4-4FB9-A6ED-F6CC2C23B046}" destId="{C9C79DC1-7F8B-4A77-AA96-712ECFA9437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37DBC-D426-41D4-834B-3A3F6863C91D}">
      <dsp:nvSpPr>
        <dsp:cNvPr id="0" name=""/>
        <dsp:cNvSpPr/>
      </dsp:nvSpPr>
      <dsp:spPr>
        <a:xfrm>
          <a:off x="0" y="13349"/>
          <a:ext cx="6198300" cy="4118400"/>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solidFill>
                <a:schemeClr val="tx1"/>
              </a:solidFill>
            </a:rPr>
            <a:t>The mission of Lehigh’s Supplier Diversity Program is to implement programs and procedures that maximize the inclusion of diverse, local and small businesses as suppliers of goods and services consistent with Lehigh’s commitment to foster a diverse and inclusive university community.  We recognize that by encouraging an environment that promotes inclusion and the participation of diverse and local suppliers, this will ultimately lead to a process that provides the best value for Lehigh.</a:t>
          </a:r>
          <a:endParaRPr lang="en-US" sz="2200" kern="1200" dirty="0">
            <a:solidFill>
              <a:schemeClr val="tx1"/>
            </a:solidFill>
          </a:endParaRPr>
        </a:p>
      </dsp:txBody>
      <dsp:txXfrm>
        <a:off x="201044" y="214393"/>
        <a:ext cx="5796212" cy="3716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8F0C9-A8FA-4383-8496-BD7E3F9692F4}">
      <dsp:nvSpPr>
        <dsp:cNvPr id="0" name=""/>
        <dsp:cNvSpPr/>
      </dsp:nvSpPr>
      <dsp:spPr>
        <a:xfrm>
          <a:off x="1616077" y="1264742"/>
          <a:ext cx="1819943" cy="620082"/>
        </a:xfrm>
        <a:custGeom>
          <a:avLst/>
          <a:gdLst/>
          <a:ahLst/>
          <a:cxnLst/>
          <a:rect l="0" t="0" r="0" b="0"/>
          <a:pathLst>
            <a:path>
              <a:moveTo>
                <a:pt x="0" y="0"/>
              </a:moveTo>
              <a:lnTo>
                <a:pt x="909971" y="0"/>
              </a:lnTo>
              <a:lnTo>
                <a:pt x="909971" y="620082"/>
              </a:lnTo>
              <a:lnTo>
                <a:pt x="1819943" y="620082"/>
              </a:lnTo>
            </a:path>
          </a:pathLst>
        </a:custGeom>
        <a:noFill/>
        <a:ln w="25400" cap="flat" cmpd="sng" algn="ctr">
          <a:solidFill>
            <a:schemeClr val="tx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477982" y="1526716"/>
        <a:ext cx="96133" cy="96133"/>
      </dsp:txXfrm>
    </dsp:sp>
    <dsp:sp modelId="{350B43A8-3D5B-46FA-B646-18B2CCFF4DAF}">
      <dsp:nvSpPr>
        <dsp:cNvPr id="0" name=""/>
        <dsp:cNvSpPr/>
      </dsp:nvSpPr>
      <dsp:spPr>
        <a:xfrm>
          <a:off x="1616077" y="1146329"/>
          <a:ext cx="1819943" cy="118413"/>
        </a:xfrm>
        <a:custGeom>
          <a:avLst/>
          <a:gdLst/>
          <a:ahLst/>
          <a:cxnLst/>
          <a:rect l="0" t="0" r="0" b="0"/>
          <a:pathLst>
            <a:path>
              <a:moveTo>
                <a:pt x="0" y="118413"/>
              </a:moveTo>
              <a:lnTo>
                <a:pt x="909971" y="118413"/>
              </a:lnTo>
              <a:lnTo>
                <a:pt x="909971" y="0"/>
              </a:lnTo>
              <a:lnTo>
                <a:pt x="1819943" y="0"/>
              </a:lnTo>
            </a:path>
          </a:pathLst>
        </a:custGeom>
        <a:noFill/>
        <a:ln w="25400" cap="flat" cmpd="sng" algn="ctr">
          <a:solidFill>
            <a:schemeClr val="tx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480454" y="1159940"/>
        <a:ext cx="91189" cy="91189"/>
      </dsp:txXfrm>
    </dsp:sp>
    <dsp:sp modelId="{8CE4180B-4226-4763-9663-D49FD4137DDF}">
      <dsp:nvSpPr>
        <dsp:cNvPr id="0" name=""/>
        <dsp:cNvSpPr/>
      </dsp:nvSpPr>
      <dsp:spPr>
        <a:xfrm>
          <a:off x="1616077" y="407833"/>
          <a:ext cx="1819943" cy="856909"/>
        </a:xfrm>
        <a:custGeom>
          <a:avLst/>
          <a:gdLst/>
          <a:ahLst/>
          <a:cxnLst/>
          <a:rect l="0" t="0" r="0" b="0"/>
          <a:pathLst>
            <a:path>
              <a:moveTo>
                <a:pt x="0" y="856909"/>
              </a:moveTo>
              <a:lnTo>
                <a:pt x="909971" y="856909"/>
              </a:lnTo>
              <a:lnTo>
                <a:pt x="909971" y="0"/>
              </a:lnTo>
              <a:lnTo>
                <a:pt x="1819943" y="0"/>
              </a:lnTo>
            </a:path>
          </a:pathLst>
        </a:custGeom>
        <a:noFill/>
        <a:ln w="25400" cap="flat" cmpd="sng" algn="ctr">
          <a:solidFill>
            <a:schemeClr val="tx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475759" y="785998"/>
        <a:ext cx="100579" cy="100579"/>
      </dsp:txXfrm>
    </dsp:sp>
    <dsp:sp modelId="{32741894-D9BB-4102-AE0B-CF72EB4161FD}">
      <dsp:nvSpPr>
        <dsp:cNvPr id="0" name=""/>
        <dsp:cNvSpPr/>
      </dsp:nvSpPr>
      <dsp:spPr>
        <a:xfrm>
          <a:off x="359756" y="592822"/>
          <a:ext cx="1168803" cy="1343839"/>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rPr>
            <a:t>Several common examples include:</a:t>
          </a:r>
          <a:endParaRPr lang="en-US" sz="1600" kern="1200" dirty="0">
            <a:solidFill>
              <a:schemeClr val="tx1"/>
            </a:solidFill>
          </a:endParaRPr>
        </a:p>
      </dsp:txBody>
      <dsp:txXfrm>
        <a:off x="359756" y="592822"/>
        <a:ext cx="1168803" cy="1343839"/>
      </dsp:txXfrm>
    </dsp:sp>
    <dsp:sp modelId="{C57C6A8B-6467-4C5D-B1AB-C94ADB84765F}">
      <dsp:nvSpPr>
        <dsp:cNvPr id="0" name=""/>
        <dsp:cNvSpPr/>
      </dsp:nvSpPr>
      <dsp:spPr>
        <a:xfrm>
          <a:off x="3436021" y="92929"/>
          <a:ext cx="3297314" cy="629807"/>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rPr>
            <a:t>Small-business enterprises (</a:t>
          </a:r>
          <a:r>
            <a:rPr lang="en-US" sz="1600" b="0" i="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SBEs</a:t>
          </a:r>
          <a:r>
            <a:rPr lang="en-US" sz="1600" b="0" i="0" kern="1200" dirty="0">
              <a:solidFill>
                <a:schemeClr val="tx1"/>
              </a:solidFill>
            </a:rPr>
            <a:t>)</a:t>
          </a:r>
          <a:endParaRPr lang="en-US" sz="1600" kern="1200" dirty="0">
            <a:solidFill>
              <a:schemeClr val="tx1"/>
            </a:solidFill>
          </a:endParaRPr>
        </a:p>
      </dsp:txBody>
      <dsp:txXfrm>
        <a:off x="3436021" y="92929"/>
        <a:ext cx="3297314" cy="629807"/>
      </dsp:txXfrm>
    </dsp:sp>
    <dsp:sp modelId="{0617BB16-882F-47AF-93F1-6B41863BDB9F}">
      <dsp:nvSpPr>
        <dsp:cNvPr id="0" name=""/>
        <dsp:cNvSpPr/>
      </dsp:nvSpPr>
      <dsp:spPr>
        <a:xfrm>
          <a:off x="3436021" y="831425"/>
          <a:ext cx="3297314" cy="629807"/>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rPr>
            <a:t>Minority-owned business enterprises (</a:t>
          </a:r>
          <a:r>
            <a:rPr lang="en-US" sz="1600" b="0" i="0"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MBEs</a:t>
          </a:r>
          <a:r>
            <a:rPr lang="en-US" sz="1600" b="0" i="0" kern="1200" dirty="0">
              <a:solidFill>
                <a:schemeClr val="tx1"/>
              </a:solidFill>
            </a:rPr>
            <a:t>) </a:t>
          </a:r>
          <a:endParaRPr lang="en-US" sz="1600" kern="1200" dirty="0">
            <a:solidFill>
              <a:schemeClr val="tx1"/>
            </a:solidFill>
          </a:endParaRPr>
        </a:p>
      </dsp:txBody>
      <dsp:txXfrm>
        <a:off x="3436021" y="831425"/>
        <a:ext cx="3297314" cy="629807"/>
      </dsp:txXfrm>
    </dsp:sp>
    <dsp:sp modelId="{FAA00595-FAC8-4BE2-92F5-0B381B555B7A}">
      <dsp:nvSpPr>
        <dsp:cNvPr id="0" name=""/>
        <dsp:cNvSpPr/>
      </dsp:nvSpPr>
      <dsp:spPr>
        <a:xfrm>
          <a:off x="3436021" y="1569921"/>
          <a:ext cx="3297314" cy="629807"/>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rPr>
            <a:t>Woman-owned business enterprises (</a:t>
          </a:r>
          <a:r>
            <a:rPr lang="en-US" sz="1600" b="0" i="0" kern="12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WBEs</a:t>
          </a:r>
          <a:r>
            <a:rPr lang="en-US" sz="1600" b="0" i="0" kern="1200" dirty="0">
              <a:solidFill>
                <a:schemeClr val="tx1"/>
              </a:solidFill>
            </a:rPr>
            <a:t>)</a:t>
          </a:r>
          <a:endParaRPr lang="en-US" sz="1600" kern="1200" dirty="0">
            <a:solidFill>
              <a:schemeClr val="tx1"/>
            </a:solidFill>
          </a:endParaRPr>
        </a:p>
      </dsp:txBody>
      <dsp:txXfrm>
        <a:off x="3436021" y="1569921"/>
        <a:ext cx="3297314" cy="629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E3FE5-D413-4E8B-89D1-5254D83DC3C8}">
      <dsp:nvSpPr>
        <dsp:cNvPr id="0" name=""/>
        <dsp:cNvSpPr/>
      </dsp:nvSpPr>
      <dsp:spPr>
        <a:xfrm>
          <a:off x="-3883440" y="-596333"/>
          <a:ext cx="4628324" cy="4628324"/>
        </a:xfrm>
        <a:prstGeom prst="blockArc">
          <a:avLst>
            <a:gd name="adj1" fmla="val 18900000"/>
            <a:gd name="adj2" fmla="val 2700000"/>
            <a:gd name="adj3" fmla="val 467"/>
          </a:avLst>
        </a:prstGeom>
        <a:noFill/>
        <a:ln w="25400" cap="flat" cmpd="sng" algn="ctr">
          <a:solidFill>
            <a:schemeClr val="tx2">
              <a:lumMod val="50000"/>
            </a:schemeClr>
          </a:solidFill>
          <a:prstDash val="solid"/>
        </a:ln>
        <a:effectLst/>
      </dsp:spPr>
      <dsp:style>
        <a:lnRef idx="2">
          <a:scrgbClr r="0" g="0" b="0"/>
        </a:lnRef>
        <a:fillRef idx="0">
          <a:scrgbClr r="0" g="0" b="0"/>
        </a:fillRef>
        <a:effectRef idx="0">
          <a:scrgbClr r="0" g="0" b="0"/>
        </a:effectRef>
        <a:fontRef idx="minor"/>
      </dsp:style>
    </dsp:sp>
    <dsp:sp modelId="{CC734ECE-A919-465B-B892-1FC257FE9ECB}">
      <dsp:nvSpPr>
        <dsp:cNvPr id="0" name=""/>
        <dsp:cNvSpPr/>
      </dsp:nvSpPr>
      <dsp:spPr>
        <a:xfrm>
          <a:off x="326475" y="214659"/>
          <a:ext cx="6091176" cy="429594"/>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991"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tx1"/>
              </a:solidFill>
            </a:rPr>
            <a:t>Women’s Business Enterprise National Council (WBENC)</a:t>
          </a:r>
          <a:endParaRPr lang="en-US" sz="1600" kern="1200" dirty="0">
            <a:solidFill>
              <a:schemeClr val="tx1"/>
            </a:solidFill>
          </a:endParaRPr>
        </a:p>
      </dsp:txBody>
      <dsp:txXfrm>
        <a:off x="326475" y="214659"/>
        <a:ext cx="6091176" cy="429594"/>
      </dsp:txXfrm>
    </dsp:sp>
    <dsp:sp modelId="{2D11B1CA-BD7A-40DD-9068-96B890684F77}">
      <dsp:nvSpPr>
        <dsp:cNvPr id="0" name=""/>
        <dsp:cNvSpPr/>
      </dsp:nvSpPr>
      <dsp:spPr>
        <a:xfrm>
          <a:off x="57978" y="160960"/>
          <a:ext cx="536993" cy="536993"/>
        </a:xfrm>
        <a:prstGeom prst="ellipse">
          <a:avLst/>
        </a:prstGeom>
        <a:solidFill>
          <a:schemeClr val="lt1">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sp>
    <dsp:sp modelId="{594248E3-44A3-4ACE-B05C-98736514DC15}">
      <dsp:nvSpPr>
        <dsp:cNvPr id="0" name=""/>
        <dsp:cNvSpPr/>
      </dsp:nvSpPr>
      <dsp:spPr>
        <a:xfrm>
          <a:off x="634310" y="858845"/>
          <a:ext cx="5783341" cy="429594"/>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991"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tx1"/>
              </a:solidFill>
            </a:rPr>
            <a:t>National Minority Supplier Development Council (NMSDC)</a:t>
          </a:r>
          <a:endParaRPr lang="en-US" sz="1600" kern="1200" dirty="0">
            <a:solidFill>
              <a:schemeClr val="tx1"/>
            </a:solidFill>
          </a:endParaRPr>
        </a:p>
      </dsp:txBody>
      <dsp:txXfrm>
        <a:off x="634310" y="858845"/>
        <a:ext cx="5783341" cy="429594"/>
      </dsp:txXfrm>
    </dsp:sp>
    <dsp:sp modelId="{9AAC038F-6567-4081-ABE4-8E9722D4474C}">
      <dsp:nvSpPr>
        <dsp:cNvPr id="0" name=""/>
        <dsp:cNvSpPr/>
      </dsp:nvSpPr>
      <dsp:spPr>
        <a:xfrm>
          <a:off x="365813" y="805146"/>
          <a:ext cx="536993" cy="536993"/>
        </a:xfrm>
        <a:prstGeom prst="ellipse">
          <a:avLst/>
        </a:prstGeom>
        <a:solidFill>
          <a:schemeClr val="lt1">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sp>
    <dsp:sp modelId="{0593A9D5-1AEF-4DCE-A873-0F87B2EFCAAD}">
      <dsp:nvSpPr>
        <dsp:cNvPr id="0" name=""/>
        <dsp:cNvSpPr/>
      </dsp:nvSpPr>
      <dsp:spPr>
        <a:xfrm>
          <a:off x="728791" y="1503031"/>
          <a:ext cx="5688861" cy="429594"/>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991"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tx1"/>
              </a:solidFill>
            </a:rPr>
            <a:t>National LGBT Chamber of Commerce (NGLCC)</a:t>
          </a:r>
          <a:endParaRPr lang="en-US" sz="1600" kern="1200" dirty="0">
            <a:solidFill>
              <a:schemeClr val="tx1"/>
            </a:solidFill>
          </a:endParaRPr>
        </a:p>
      </dsp:txBody>
      <dsp:txXfrm>
        <a:off x="728791" y="1503031"/>
        <a:ext cx="5688861" cy="429594"/>
      </dsp:txXfrm>
    </dsp:sp>
    <dsp:sp modelId="{2A3F6403-05A8-4100-8B5F-9099B75E074A}">
      <dsp:nvSpPr>
        <dsp:cNvPr id="0" name=""/>
        <dsp:cNvSpPr/>
      </dsp:nvSpPr>
      <dsp:spPr>
        <a:xfrm>
          <a:off x="460294" y="1449332"/>
          <a:ext cx="536993" cy="536993"/>
        </a:xfrm>
        <a:prstGeom prst="ellipse">
          <a:avLst/>
        </a:prstGeom>
        <a:solidFill>
          <a:schemeClr val="lt1">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sp>
    <dsp:sp modelId="{B307895B-68C0-45CC-B81E-8C42CF71FCC1}">
      <dsp:nvSpPr>
        <dsp:cNvPr id="0" name=""/>
        <dsp:cNvSpPr/>
      </dsp:nvSpPr>
      <dsp:spPr>
        <a:xfrm>
          <a:off x="634310" y="2147217"/>
          <a:ext cx="5783341" cy="429594"/>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991"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tx1"/>
              </a:solidFill>
            </a:rPr>
            <a:t>US Dept of Veterans Affairs / Vets First Verification Program</a:t>
          </a:r>
          <a:endParaRPr lang="en-US" sz="1600" kern="1200" dirty="0">
            <a:solidFill>
              <a:schemeClr val="tx1"/>
            </a:solidFill>
          </a:endParaRPr>
        </a:p>
      </dsp:txBody>
      <dsp:txXfrm>
        <a:off x="634310" y="2147217"/>
        <a:ext cx="5783341" cy="429594"/>
      </dsp:txXfrm>
    </dsp:sp>
    <dsp:sp modelId="{39123809-F5CA-4492-B5C2-2EAEBE3F2AD9}">
      <dsp:nvSpPr>
        <dsp:cNvPr id="0" name=""/>
        <dsp:cNvSpPr/>
      </dsp:nvSpPr>
      <dsp:spPr>
        <a:xfrm>
          <a:off x="365813" y="2093518"/>
          <a:ext cx="536993" cy="536993"/>
        </a:xfrm>
        <a:prstGeom prst="ellipse">
          <a:avLst/>
        </a:prstGeom>
        <a:solidFill>
          <a:schemeClr val="lt1">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sp>
    <dsp:sp modelId="{26672C4F-96FD-46C1-AB1D-1BC9DB1678C3}">
      <dsp:nvSpPr>
        <dsp:cNvPr id="0" name=""/>
        <dsp:cNvSpPr/>
      </dsp:nvSpPr>
      <dsp:spPr>
        <a:xfrm>
          <a:off x="326475" y="2791403"/>
          <a:ext cx="6091176" cy="429594"/>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991"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tx1"/>
              </a:solidFill>
            </a:rPr>
            <a:t>State and local governments/ regional councils</a:t>
          </a:r>
          <a:endParaRPr lang="en-US" sz="1600" kern="1200" dirty="0">
            <a:solidFill>
              <a:schemeClr val="tx1"/>
            </a:solidFill>
          </a:endParaRPr>
        </a:p>
      </dsp:txBody>
      <dsp:txXfrm>
        <a:off x="326475" y="2791403"/>
        <a:ext cx="6091176" cy="429594"/>
      </dsp:txXfrm>
    </dsp:sp>
    <dsp:sp modelId="{F89E4823-7067-4752-B29C-1B2DDA1E11B8}">
      <dsp:nvSpPr>
        <dsp:cNvPr id="0" name=""/>
        <dsp:cNvSpPr/>
      </dsp:nvSpPr>
      <dsp:spPr>
        <a:xfrm>
          <a:off x="57978" y="2737704"/>
          <a:ext cx="536993" cy="536993"/>
        </a:xfrm>
        <a:prstGeom prst="ellipse">
          <a:avLst/>
        </a:prstGeom>
        <a:solidFill>
          <a:schemeClr val="lt1">
            <a:hueOff val="0"/>
            <a:satOff val="0"/>
            <a:lumOff val="0"/>
            <a:alphaOff val="0"/>
          </a:schemeClr>
        </a:solidFill>
        <a:ln w="25400" cap="flat" cmpd="sng" algn="ctr">
          <a:solidFill>
            <a:srgbClr val="996633"/>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40DB2-2BDB-4FA1-A5AD-691AAE6252D1}">
      <dsp:nvSpPr>
        <dsp:cNvPr id="0" name=""/>
        <dsp:cNvSpPr/>
      </dsp:nvSpPr>
      <dsp:spPr>
        <a:xfrm>
          <a:off x="674482" y="2426"/>
          <a:ext cx="2804866" cy="1167274"/>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rPr>
            <a:t>Equity and inclusion for businesses often left out of a supplier base</a:t>
          </a:r>
          <a:endParaRPr lang="en-US" sz="1600" kern="1200" dirty="0">
            <a:solidFill>
              <a:schemeClr val="tx1"/>
            </a:solidFill>
          </a:endParaRPr>
        </a:p>
      </dsp:txBody>
      <dsp:txXfrm>
        <a:off x="731464" y="59408"/>
        <a:ext cx="2690902" cy="1053310"/>
      </dsp:txXfrm>
    </dsp:sp>
    <dsp:sp modelId="{BA48B536-512D-4F26-B576-919B9FF5B513}">
      <dsp:nvSpPr>
        <dsp:cNvPr id="0" name=""/>
        <dsp:cNvSpPr/>
      </dsp:nvSpPr>
      <dsp:spPr>
        <a:xfrm>
          <a:off x="686009" y="1209131"/>
          <a:ext cx="2864019" cy="1167274"/>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rPr>
            <a:t>Cultivation of sustainable </a:t>
          </a:r>
          <a:r>
            <a:rPr lang="en-US" sz="1600" b="0" i="0" kern="1200" dirty="0">
              <a:solidFill>
                <a:srgbClr val="401C0F"/>
              </a:solidFill>
              <a:latin typeface="Arial"/>
              <a:ea typeface="+mn-ea"/>
              <a:cs typeface="+mn-cs"/>
            </a:rPr>
            <a:t>partnerships</a:t>
          </a:r>
          <a:r>
            <a:rPr lang="en-US" sz="1600" b="0" i="0" kern="1200" dirty="0">
              <a:solidFill>
                <a:schemeClr val="tx1"/>
              </a:solidFill>
            </a:rPr>
            <a:t> with suppliers and campus customers </a:t>
          </a:r>
          <a:endParaRPr lang="en-US" sz="1600" kern="1200" dirty="0">
            <a:solidFill>
              <a:schemeClr val="tx1"/>
            </a:solidFill>
          </a:endParaRPr>
        </a:p>
      </dsp:txBody>
      <dsp:txXfrm>
        <a:off x="742991" y="1266113"/>
        <a:ext cx="2750055" cy="1053310"/>
      </dsp:txXfrm>
    </dsp:sp>
    <dsp:sp modelId="{D80805FD-65A5-4F52-B7A7-DEA73BBC37F9}">
      <dsp:nvSpPr>
        <dsp:cNvPr id="0" name=""/>
        <dsp:cNvSpPr/>
      </dsp:nvSpPr>
      <dsp:spPr>
        <a:xfrm>
          <a:off x="674482" y="2453702"/>
          <a:ext cx="2903439" cy="1167274"/>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rPr>
            <a:t>Competitive pricing and improved bottom line for Lehigh</a:t>
          </a:r>
          <a:endParaRPr lang="en-US" sz="1600" kern="1200" dirty="0">
            <a:solidFill>
              <a:schemeClr val="tx1"/>
            </a:solidFill>
          </a:endParaRPr>
        </a:p>
      </dsp:txBody>
      <dsp:txXfrm>
        <a:off x="731464" y="2510684"/>
        <a:ext cx="2789475" cy="1053310"/>
      </dsp:txXfrm>
    </dsp:sp>
    <dsp:sp modelId="{CF7E1426-C235-49B5-9367-F639A0B5EF65}">
      <dsp:nvSpPr>
        <dsp:cNvPr id="0" name=""/>
        <dsp:cNvSpPr/>
      </dsp:nvSpPr>
      <dsp:spPr>
        <a:xfrm>
          <a:off x="674482" y="3679340"/>
          <a:ext cx="2883721" cy="1167274"/>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rPr>
            <a:t>Agile service providers with an eagerness to accurately and efficiently get products and services to us</a:t>
          </a:r>
          <a:endParaRPr lang="en-US" sz="1600" kern="1200" dirty="0">
            <a:solidFill>
              <a:schemeClr val="tx1"/>
            </a:solidFill>
          </a:endParaRPr>
        </a:p>
      </dsp:txBody>
      <dsp:txXfrm>
        <a:off x="731464" y="3736322"/>
        <a:ext cx="2769757" cy="1053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BB3BC-40FC-4F7A-A14F-B87B69668A66}">
      <dsp:nvSpPr>
        <dsp:cNvPr id="0" name=""/>
        <dsp:cNvSpPr/>
      </dsp:nvSpPr>
      <dsp:spPr>
        <a:xfrm>
          <a:off x="441958" y="288"/>
          <a:ext cx="3013378" cy="1330614"/>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rPr>
            <a:t>Positive economic benefit for local socio-economic communities</a:t>
          </a:r>
          <a:endParaRPr lang="en-US" sz="1600" kern="1200" dirty="0">
            <a:solidFill>
              <a:schemeClr val="tx1"/>
            </a:solidFill>
          </a:endParaRPr>
        </a:p>
      </dsp:txBody>
      <dsp:txXfrm>
        <a:off x="506913" y="65243"/>
        <a:ext cx="2883468" cy="1200704"/>
      </dsp:txXfrm>
    </dsp:sp>
    <dsp:sp modelId="{98A31F83-B145-4C20-8123-045B424D7327}">
      <dsp:nvSpPr>
        <dsp:cNvPr id="0" name=""/>
        <dsp:cNvSpPr/>
      </dsp:nvSpPr>
      <dsp:spPr>
        <a:xfrm>
          <a:off x="441958" y="1334230"/>
          <a:ext cx="3009537" cy="1330614"/>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rPr>
            <a:t>Widen the pool of suppliers and promote competition which can improve quality, decrease costs and improve resiliency</a:t>
          </a:r>
          <a:endParaRPr lang="en-US" sz="1600" kern="1200" dirty="0">
            <a:solidFill>
              <a:schemeClr val="tx1"/>
            </a:solidFill>
          </a:endParaRPr>
        </a:p>
      </dsp:txBody>
      <dsp:txXfrm>
        <a:off x="506913" y="1399185"/>
        <a:ext cx="2879627" cy="12007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F0C64-6D67-4CF8-80A4-9D6DB18B507B}">
      <dsp:nvSpPr>
        <dsp:cNvPr id="0" name=""/>
        <dsp:cNvSpPr/>
      </dsp:nvSpPr>
      <dsp:spPr>
        <a:xfrm>
          <a:off x="2061514" y="-108029"/>
          <a:ext cx="2256586" cy="1887651"/>
        </a:xfrm>
        <a:prstGeom prst="ellips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rPr>
            <a:t>Support the mission of the program; understand the value to the community</a:t>
          </a:r>
          <a:endParaRPr lang="en-US" sz="1600" kern="1200" dirty="0">
            <a:solidFill>
              <a:schemeClr val="tx1"/>
            </a:solidFill>
          </a:endParaRPr>
        </a:p>
      </dsp:txBody>
      <dsp:txXfrm>
        <a:off x="2391983" y="168411"/>
        <a:ext cx="1595648" cy="1334771"/>
      </dsp:txXfrm>
    </dsp:sp>
    <dsp:sp modelId="{4696E1DF-123D-4130-839B-A44093950471}">
      <dsp:nvSpPr>
        <dsp:cNvPr id="0" name=""/>
        <dsp:cNvSpPr/>
      </dsp:nvSpPr>
      <dsp:spPr>
        <a:xfrm rot="2732815">
          <a:off x="3938092" y="1434538"/>
          <a:ext cx="230707" cy="563087"/>
        </a:xfrm>
        <a:prstGeom prst="rightArrow">
          <a:avLst>
            <a:gd name="adj1" fmla="val 60000"/>
            <a:gd name="adj2" fmla="val 50000"/>
          </a:avLst>
        </a:prstGeom>
        <a:solidFill>
          <a:srgbClr val="99663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948463" y="1522452"/>
        <a:ext cx="161495" cy="337853"/>
      </dsp:txXfrm>
    </dsp:sp>
    <dsp:sp modelId="{1B056656-F7D5-4361-84AC-61E01C5FC6A3}">
      <dsp:nvSpPr>
        <dsp:cNvPr id="0" name=""/>
        <dsp:cNvSpPr/>
      </dsp:nvSpPr>
      <dsp:spPr>
        <a:xfrm>
          <a:off x="3797937" y="1661863"/>
          <a:ext cx="2256586" cy="1887651"/>
        </a:xfrm>
        <a:prstGeom prst="ellips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rPr>
            <a:t>Utilize the diverse supplier database to identify suppliers for inclusion</a:t>
          </a:r>
          <a:endParaRPr lang="en-US" sz="1600" kern="1200" dirty="0">
            <a:solidFill>
              <a:schemeClr val="tx1"/>
            </a:solidFill>
          </a:endParaRPr>
        </a:p>
      </dsp:txBody>
      <dsp:txXfrm>
        <a:off x="4128406" y="1938303"/>
        <a:ext cx="1595648" cy="1334771"/>
      </dsp:txXfrm>
    </dsp:sp>
    <dsp:sp modelId="{D2D791C8-58CD-491A-8BF8-EC17AEE03D4D}">
      <dsp:nvSpPr>
        <dsp:cNvPr id="0" name=""/>
        <dsp:cNvSpPr/>
      </dsp:nvSpPr>
      <dsp:spPr>
        <a:xfrm rot="8085453">
          <a:off x="3941529" y="3200719"/>
          <a:ext cx="231029" cy="563087"/>
        </a:xfrm>
        <a:prstGeom prst="rightArrow">
          <a:avLst>
            <a:gd name="adj1" fmla="val 60000"/>
            <a:gd name="adj2" fmla="val 50000"/>
          </a:avLst>
        </a:prstGeom>
        <a:solidFill>
          <a:srgbClr val="99663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4000584" y="3288728"/>
        <a:ext cx="161720" cy="337853"/>
      </dsp:txXfrm>
    </dsp:sp>
    <dsp:sp modelId="{3F3508F1-9A15-48E9-9E00-06DA2A2A9E28}">
      <dsp:nvSpPr>
        <dsp:cNvPr id="0" name=""/>
        <dsp:cNvSpPr/>
      </dsp:nvSpPr>
      <dsp:spPr>
        <a:xfrm>
          <a:off x="2050357" y="3424296"/>
          <a:ext cx="2256586" cy="1887651"/>
        </a:xfrm>
        <a:prstGeom prst="ellips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rPr>
            <a:t>Include diverse suppliers in all competitive selection (RFP) opportunities</a:t>
          </a:r>
          <a:endParaRPr lang="en-US" sz="1600" kern="1200" dirty="0">
            <a:solidFill>
              <a:schemeClr val="tx1"/>
            </a:solidFill>
          </a:endParaRPr>
        </a:p>
      </dsp:txBody>
      <dsp:txXfrm>
        <a:off x="2380826" y="3700736"/>
        <a:ext cx="1595648" cy="1334771"/>
      </dsp:txXfrm>
    </dsp:sp>
    <dsp:sp modelId="{388E6504-2AC0-4EB1-A9A3-9C5AE6F350C0}">
      <dsp:nvSpPr>
        <dsp:cNvPr id="0" name=""/>
        <dsp:cNvSpPr/>
      </dsp:nvSpPr>
      <dsp:spPr>
        <a:xfrm rot="13582087">
          <a:off x="2169459" y="3169710"/>
          <a:ext cx="270193" cy="563087"/>
        </a:xfrm>
        <a:prstGeom prst="rightArrow">
          <a:avLst>
            <a:gd name="adj1" fmla="val 60000"/>
            <a:gd name="adj2" fmla="val 50000"/>
          </a:avLst>
        </a:prstGeom>
        <a:solidFill>
          <a:srgbClr val="99663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2237954" y="3311661"/>
        <a:ext cx="189135" cy="337853"/>
      </dsp:txXfrm>
    </dsp:sp>
    <dsp:sp modelId="{B538A845-44D1-4AFE-B9DB-70CB9A4BCECF}">
      <dsp:nvSpPr>
        <dsp:cNvPr id="0" name=""/>
        <dsp:cNvSpPr/>
      </dsp:nvSpPr>
      <dsp:spPr>
        <a:xfrm>
          <a:off x="291615" y="1579491"/>
          <a:ext cx="2256586" cy="1887651"/>
        </a:xfrm>
        <a:prstGeom prst="ellips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rPr>
            <a:t>Use program SOPs, forms/documentation, policies, training materials </a:t>
          </a:r>
          <a:endParaRPr lang="en-US" sz="1600" kern="1200" dirty="0">
            <a:solidFill>
              <a:schemeClr val="tx1"/>
            </a:solidFill>
          </a:endParaRPr>
        </a:p>
      </dsp:txBody>
      <dsp:txXfrm>
        <a:off x="622084" y="1855931"/>
        <a:ext cx="1595648" cy="1334771"/>
      </dsp:txXfrm>
    </dsp:sp>
    <dsp:sp modelId="{D0111EFF-0DBE-4F74-8DCB-ED470F55B4EE}">
      <dsp:nvSpPr>
        <dsp:cNvPr id="0" name=""/>
        <dsp:cNvSpPr/>
      </dsp:nvSpPr>
      <dsp:spPr>
        <a:xfrm rot="18981895">
          <a:off x="2197496" y="1402041"/>
          <a:ext cx="206271" cy="563087"/>
        </a:xfrm>
        <a:prstGeom prst="rightArrow">
          <a:avLst>
            <a:gd name="adj1" fmla="val 60000"/>
            <a:gd name="adj2" fmla="val 50000"/>
          </a:avLst>
        </a:prstGeom>
        <a:solidFill>
          <a:srgbClr val="99663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206043" y="1536009"/>
        <a:ext cx="144390" cy="3378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289D2-523E-4440-A9EB-32552079B28C}">
      <dsp:nvSpPr>
        <dsp:cNvPr id="0" name=""/>
        <dsp:cNvSpPr/>
      </dsp:nvSpPr>
      <dsp:spPr>
        <a:xfrm>
          <a:off x="0" y="0"/>
          <a:ext cx="8260022" cy="1641600"/>
        </a:xfrm>
        <a:prstGeom prst="rect">
          <a:avLst/>
        </a:prstGeom>
        <a:solidFill>
          <a:schemeClr val="tx2">
            <a:lumMod val="60000"/>
            <a:lumOff val="40000"/>
          </a:schemeClr>
        </a:solidFill>
        <a:ln w="28575" cap="flat" cmpd="sng" algn="ctr">
          <a:solidFill>
            <a:srgbClr val="9966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384" tIns="231648" rIns="405384" bIns="231648" numCol="1" spcCol="1270" anchor="ctr" anchorCtr="0">
          <a:noAutofit/>
        </a:bodyPr>
        <a:lstStyle/>
        <a:p>
          <a:pPr marL="0" lvl="0" indent="0" algn="ctr" defTabSz="2533650">
            <a:lnSpc>
              <a:spcPct val="90000"/>
            </a:lnSpc>
            <a:spcBef>
              <a:spcPct val="0"/>
            </a:spcBef>
            <a:spcAft>
              <a:spcPct val="35000"/>
            </a:spcAft>
            <a:buNone/>
          </a:pPr>
          <a:endParaRPr lang="en-US" sz="5700" kern="1200"/>
        </a:p>
      </dsp:txBody>
      <dsp:txXfrm>
        <a:off x="0" y="0"/>
        <a:ext cx="8260022" cy="1641600"/>
      </dsp:txXfrm>
    </dsp:sp>
    <dsp:sp modelId="{C9C79DC1-7F8B-4A77-AA96-712ECFA9437E}">
      <dsp:nvSpPr>
        <dsp:cNvPr id="0" name=""/>
        <dsp:cNvSpPr/>
      </dsp:nvSpPr>
      <dsp:spPr>
        <a:xfrm>
          <a:off x="0" y="1641630"/>
          <a:ext cx="8260022" cy="2503439"/>
        </a:xfrm>
        <a:prstGeom prst="rect">
          <a:avLst/>
        </a:prstGeom>
        <a:solidFill>
          <a:schemeClr val="tx2">
            <a:lumMod val="40000"/>
            <a:lumOff val="60000"/>
            <a:alpha val="4200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Lehigh’s Diverse Supplier database contains millions of diverse suppliers and is searchable by various filters such as certification, industry, geographic location and many more.  </a:t>
          </a:r>
          <a:endParaRPr lang="en-US" sz="1600" kern="1200" dirty="0"/>
        </a:p>
        <a:p>
          <a:pPr marL="171450" lvl="1" indent="-171450" algn="l" defTabSz="711200">
            <a:lnSpc>
              <a:spcPct val="90000"/>
            </a:lnSpc>
            <a:spcBef>
              <a:spcPct val="0"/>
            </a:spcBef>
            <a:spcAft>
              <a:spcPct val="15000"/>
            </a:spcAft>
            <a:buNone/>
          </a:pPr>
          <a:r>
            <a:rPr lang="en-US" sz="1600" b="0" i="0" kern="1200" dirty="0"/>
            <a:t>                                                                                                                             </a:t>
          </a:r>
          <a:endParaRPr lang="en-US" sz="1600" kern="1200" dirty="0"/>
        </a:p>
        <a:p>
          <a:pPr marL="171450" lvl="1" indent="-171450" algn="l" defTabSz="711200">
            <a:lnSpc>
              <a:spcPct val="90000"/>
            </a:lnSpc>
            <a:spcBef>
              <a:spcPct val="0"/>
            </a:spcBef>
            <a:spcAft>
              <a:spcPct val="15000"/>
            </a:spcAft>
            <a:buChar char="•"/>
          </a:pPr>
          <a:r>
            <a:rPr lang="en-US" sz="1600" b="0" i="0" kern="1200" dirty="0"/>
            <a:t>Lehigh’s RFP templates include questions for suppliers about supplier diversity certifications they may have.</a:t>
          </a:r>
          <a:endParaRPr lang="en-US" sz="1600" kern="1200" dirty="0"/>
        </a:p>
        <a:p>
          <a:pPr marL="171450" lvl="1" indent="-171450" algn="l" defTabSz="711200">
            <a:lnSpc>
              <a:spcPct val="90000"/>
            </a:lnSpc>
            <a:spcBef>
              <a:spcPct val="0"/>
            </a:spcBef>
            <a:spcAft>
              <a:spcPct val="15000"/>
            </a:spcAft>
            <a:buNone/>
          </a:pPr>
          <a:endParaRPr lang="en-US" sz="1600" kern="1200" dirty="0"/>
        </a:p>
        <a:p>
          <a:pPr marL="171450" lvl="1" indent="-171450" algn="l" defTabSz="711200">
            <a:lnSpc>
              <a:spcPct val="90000"/>
            </a:lnSpc>
            <a:spcBef>
              <a:spcPct val="0"/>
            </a:spcBef>
            <a:spcAft>
              <a:spcPct val="15000"/>
            </a:spcAft>
            <a:buChar char="•"/>
          </a:pPr>
          <a:r>
            <a:rPr lang="en-US" sz="1600" b="0" i="0" kern="1200" dirty="0"/>
            <a:t>Good Faith Effort documentation is required if a non-diverse supplier is selected, which prompts for details of the selection process - if diverse supplies were included or not, and if awarded or not, etc.</a:t>
          </a:r>
          <a:endParaRPr lang="en-US" sz="1600" kern="1200" dirty="0"/>
        </a:p>
      </dsp:txBody>
      <dsp:txXfrm>
        <a:off x="0" y="1641630"/>
        <a:ext cx="8260022" cy="2503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ebc1ee36ab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ebc1ee36a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bc1ee36ab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bc1ee36a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827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bc1ee36ab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bc1ee36a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4174380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495759" y="4244247"/>
            <a:ext cx="5938091" cy="4580263"/>
          </a:xfrm>
        </p:spPr>
        <p:txBody>
          <a:bodyPr/>
          <a:lstStyle/>
          <a:p>
            <a:pPr marL="158750" indent="0">
              <a:buNone/>
            </a:pPr>
            <a:r>
              <a:rPr lang="en-US" sz="1400" dirty="0"/>
              <a:t>We can give back to our community by providing opportunities for diverse suppliers to compete for our business. This translates into job creation and ultimately, wealth creation that contributes to the continued vibrancy of our communities. We should mirror the diversity of our own student, faculty and staff population. We seek to level the playing field for all suppliers.</a:t>
            </a:r>
          </a:p>
          <a:p>
            <a:pPr marL="158750" indent="0">
              <a:buNone/>
            </a:pPr>
            <a:endParaRPr lang="en-US" sz="1400" dirty="0"/>
          </a:p>
          <a:p>
            <a:pPr marL="158750" indent="0">
              <a:buNone/>
            </a:pPr>
            <a:r>
              <a:rPr lang="en-US" sz="1400" dirty="0"/>
              <a:t>Program Development:</a:t>
            </a:r>
          </a:p>
          <a:p>
            <a:pPr marL="387350" indent="-228600">
              <a:buAutoNum type="arabicPeriod"/>
            </a:pPr>
            <a:r>
              <a:rPr lang="en-US" sz="1400" dirty="0"/>
              <a:t>Establish the business case and policy</a:t>
            </a:r>
          </a:p>
          <a:p>
            <a:pPr marL="387350" indent="-228600">
              <a:buAutoNum type="arabicPeriod"/>
            </a:pPr>
            <a:r>
              <a:rPr lang="en-US" sz="1400" dirty="0"/>
              <a:t>Campus – wide commitment and Advisory Committee (DEI, SBDC, Community Affairs, faculty, etc.)</a:t>
            </a:r>
          </a:p>
          <a:p>
            <a:pPr marL="387350" indent="-228600">
              <a:buAutoNum type="arabicPeriod"/>
            </a:pPr>
            <a:r>
              <a:rPr lang="en-US" sz="1400" dirty="0"/>
              <a:t>Comprehensive internal and external education and communications (website, newsletters, announcements)</a:t>
            </a:r>
          </a:p>
          <a:p>
            <a:pPr marL="387350" indent="-228600">
              <a:buAutoNum type="arabicPeriod"/>
            </a:pPr>
            <a:r>
              <a:rPr lang="en-US" sz="1400" dirty="0"/>
              <a:t>Identify opportunities for diverse businesses (by department, category, etc.)</a:t>
            </a:r>
          </a:p>
          <a:p>
            <a:pPr marL="387350" indent="-228600">
              <a:buAutoNum type="arabicPeriod"/>
            </a:pPr>
            <a:r>
              <a:rPr lang="en-US" sz="1400" dirty="0"/>
              <a:t>Develop a supplier development / mentoring program (certifications, training, matchmaking, trade shows, etc.)</a:t>
            </a:r>
          </a:p>
          <a:p>
            <a:pPr marL="387350" indent="-228600">
              <a:buAutoNum type="arabicPeriod"/>
            </a:pPr>
            <a:r>
              <a:rPr lang="en-US" sz="1400" dirty="0"/>
              <a:t>Tracking, reporting and goal setting</a:t>
            </a:r>
          </a:p>
          <a:p>
            <a:pPr marL="387350" indent="-228600">
              <a:buAutoNum type="arabicPeriod"/>
            </a:pPr>
            <a:r>
              <a:rPr lang="en-US" sz="1400" dirty="0"/>
              <a:t>Understand public sector SD programs (state agencies, municipalities, federal and state regulations)</a:t>
            </a:r>
          </a:p>
          <a:p>
            <a:pPr marL="158750" indent="0">
              <a:buNone/>
            </a:pPr>
            <a:endParaRPr lang="en-US" dirty="0"/>
          </a:p>
        </p:txBody>
      </p:sp>
    </p:spTree>
    <p:extLst>
      <p:ext uri="{BB962C8B-B14F-4D97-AF65-F5344CB8AC3E}">
        <p14:creationId xmlns:p14="http://schemas.microsoft.com/office/powerpoint/2010/main" val="1444660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bc1ee36ab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bc1ee36a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There are two types of diverse suppliers and many categories of diverse suppliers.</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Tier 1 diverse supplier: a company who is awarded a contract for work directly from Lehigh. This is diversity spend we will publicly report.</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Tier 2 diverse supplier: a diverse company who is awarded a contract by a Tier 1 / Prime supplier. An example would be a contractor we hire to do a renovation. We pay them directly, they may not be diverse. But they sub contract with a diverse provider. We do not pay the diverse provider directly. This Tier 2 spend may be publicly reported in the future.</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Additionally, there are many categories of diverse suppliers….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9530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ebc1ee36ab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ebc1ee36a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Diverse businesses are amongst the fastest-growing segments of the U.S. economy. </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Programs are growing: Hackett Group’s 2021 Diversity Study showed the industry and higher ed trend to increase diversity spending, with 77% of businesses surveyed planning to increase spend with diverse businesses. </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The study also showed 83% of organizations that already have a program plan to dedicate funds for supplier development activities.</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Lehigh will be tracking our spend with each type of supplier (Tier 1 and 2) and each diversity category (minority owned, woman, owned, veteran owned, small, local, etc.)</a:t>
            </a:r>
            <a:endParaRPr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sz="1400" dirty="0"/>
              <a:t>What value does the program bring to Lehigh:</a:t>
            </a:r>
          </a:p>
          <a:p>
            <a:pPr marL="158750" indent="0">
              <a:buNone/>
            </a:pPr>
            <a:endParaRPr lang="en-US" sz="1400" dirty="0"/>
          </a:p>
          <a:p>
            <a:r>
              <a:rPr lang="en-US" sz="1400" dirty="0"/>
              <a:t>Engaging new suppliers means new perspectives and ideas can be generated – innovative and response</a:t>
            </a:r>
          </a:p>
          <a:p>
            <a:r>
              <a:rPr lang="en-US" sz="1400" dirty="0"/>
              <a:t>Increase healthy competition</a:t>
            </a:r>
          </a:p>
          <a:p>
            <a:r>
              <a:rPr lang="en-US" sz="1400" dirty="0"/>
              <a:t>Drive cost savings</a:t>
            </a:r>
          </a:p>
          <a:p>
            <a:r>
              <a:rPr lang="en-US" sz="1400" dirty="0"/>
              <a:t>Opens new supply channels and diversify our supply chain</a:t>
            </a:r>
          </a:p>
          <a:p>
            <a:r>
              <a:rPr lang="en-US" sz="1400" dirty="0"/>
              <a:t>Small businesses make up a substantial proportion of the overall supply base</a:t>
            </a:r>
          </a:p>
          <a:p>
            <a:r>
              <a:rPr lang="en-US" sz="1400" dirty="0"/>
              <a:t>Investing in the community we serve is a strategic objective – economic impact via jobs, wages, tax revenue</a:t>
            </a:r>
          </a:p>
          <a:p>
            <a:r>
              <a:rPr lang="en-US" sz="1400" dirty="0"/>
              <a:t>Diverse suppliers are often more nimble, flexible and provide niche services</a:t>
            </a:r>
          </a:p>
          <a:p>
            <a:r>
              <a:rPr lang="en-US" sz="1400" dirty="0"/>
              <a:t>Supports our university strategic initiatives related to equity and inclusion</a:t>
            </a:r>
          </a:p>
        </p:txBody>
      </p:sp>
    </p:spTree>
    <p:extLst>
      <p:ext uri="{BB962C8B-B14F-4D97-AF65-F5344CB8AC3E}">
        <p14:creationId xmlns:p14="http://schemas.microsoft.com/office/powerpoint/2010/main" val="923703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sz="1400" dirty="0"/>
              <a:t>Supplier diversity needs to be important to all of us, not just to Purchasing and the departments represented on the Advisory Committee.</a:t>
            </a:r>
          </a:p>
          <a:p>
            <a:endParaRPr lang="en-US" sz="1400" dirty="0"/>
          </a:p>
          <a:p>
            <a:r>
              <a:rPr lang="en-US" sz="1400" dirty="0"/>
              <a:t>Be open to renegotiating existing contractual commitments </a:t>
            </a:r>
          </a:p>
          <a:p>
            <a:r>
              <a:rPr lang="en-US" sz="1400" dirty="0"/>
              <a:t>Keep in mind that diverse businesses could offer more competitive pricing </a:t>
            </a:r>
          </a:p>
          <a:p>
            <a:r>
              <a:rPr lang="en-US" sz="1400" dirty="0"/>
              <a:t>Invest in relationships with prospective business owners </a:t>
            </a:r>
          </a:p>
          <a:p>
            <a:r>
              <a:rPr lang="en-US" sz="1400" dirty="0"/>
              <a:t>Look for strategic growth opportunities for smaller suppliers </a:t>
            </a:r>
          </a:p>
          <a:p>
            <a:r>
              <a:rPr lang="en-US" sz="1400" dirty="0"/>
              <a:t>Don’t get discouraged. Be patient with suppliers. There may not be a current need for their offering now, but keep them in mind for future opportunities </a:t>
            </a:r>
          </a:p>
          <a:p>
            <a:r>
              <a:rPr lang="en-US" sz="1400" dirty="0"/>
              <a:t>It may be a future regulatory requirement for government grant funding.</a:t>
            </a:r>
          </a:p>
        </p:txBody>
      </p:sp>
    </p:spTree>
    <p:extLst>
      <p:ext uri="{BB962C8B-B14F-4D97-AF65-F5344CB8AC3E}">
        <p14:creationId xmlns:p14="http://schemas.microsoft.com/office/powerpoint/2010/main" val="392926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374573" y="4343399"/>
            <a:ext cx="6147413" cy="4114801"/>
          </a:xfrm>
        </p:spPr>
        <p:txBody>
          <a:bodyPr/>
          <a:lstStyle/>
          <a:p>
            <a:pPr marL="158750" indent="0">
              <a:buNone/>
            </a:pPr>
            <a:r>
              <a:rPr lang="en-US" sz="1600" dirty="0"/>
              <a:t>How do you include diverse suppliers:</a:t>
            </a:r>
          </a:p>
          <a:p>
            <a:pPr marL="158750" indent="0">
              <a:buNone/>
            </a:pPr>
            <a:endParaRPr lang="en-US" sz="1600" dirty="0"/>
          </a:p>
          <a:p>
            <a:r>
              <a:rPr lang="en-US" sz="1600" dirty="0"/>
              <a:t>Notify Purchasing about upcoming opportunities in advance ; we can help you identify diverse suppliers</a:t>
            </a:r>
          </a:p>
          <a:p>
            <a:r>
              <a:rPr lang="en-US" sz="1600" dirty="0"/>
              <a:t>Learn to use the diverse supplier database, with a link to the database and training documentation available on the supplier diversity website</a:t>
            </a:r>
          </a:p>
          <a:p>
            <a:r>
              <a:rPr lang="en-US" sz="1600" dirty="0"/>
              <a:t>Purchasing can help with RFP creation and facilitation; helping to evaluate diverse supplier RFP proposals</a:t>
            </a:r>
          </a:p>
          <a:p>
            <a:r>
              <a:rPr lang="en-US" sz="1600" dirty="0"/>
              <a:t>We will provide the tools to track inclusion of diverse suppliers…Good Faith Effort Form, which should be attached to </a:t>
            </a:r>
            <a:r>
              <a:rPr lang="en-US" sz="1600" dirty="0" err="1"/>
              <a:t>Unimarket</a:t>
            </a:r>
            <a:r>
              <a:rPr lang="en-US" sz="1600" dirty="0"/>
              <a:t> requisitions</a:t>
            </a:r>
          </a:p>
          <a:p>
            <a:r>
              <a:rPr lang="en-US" sz="1600" dirty="0"/>
              <a:t>Let us know if you would like to engage with a new vendor that you think might be diverse…we can help them by connecting them with 3</a:t>
            </a:r>
            <a:r>
              <a:rPr lang="en-US" sz="1600" baseline="30000" dirty="0"/>
              <a:t>rd</a:t>
            </a:r>
            <a:r>
              <a:rPr lang="en-US" sz="1600" dirty="0"/>
              <a:t> party certification agencies.</a:t>
            </a:r>
          </a:p>
        </p:txBody>
      </p:sp>
    </p:spTree>
    <p:extLst>
      <p:ext uri="{BB962C8B-B14F-4D97-AF65-F5344CB8AC3E}">
        <p14:creationId xmlns:p14="http://schemas.microsoft.com/office/powerpoint/2010/main" val="350587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374573" y="4343399"/>
            <a:ext cx="6147413" cy="4114801"/>
          </a:xfrm>
        </p:spPr>
        <p:txBody>
          <a:bodyPr/>
          <a:lstStyle/>
          <a:p>
            <a:pPr marL="158750" indent="0">
              <a:buNone/>
            </a:pPr>
            <a:r>
              <a:rPr lang="en-US" sz="1600" dirty="0"/>
              <a:t>How do you include diverse suppliers:</a:t>
            </a:r>
          </a:p>
          <a:p>
            <a:pPr marL="158750" indent="0">
              <a:buNone/>
            </a:pPr>
            <a:endParaRPr lang="en-US" sz="1600" dirty="0"/>
          </a:p>
          <a:p>
            <a:r>
              <a:rPr lang="en-US" sz="1600" dirty="0"/>
              <a:t>Notify Purchasing about upcoming opportunities in advance ; we can help you identify diverse suppliers</a:t>
            </a:r>
          </a:p>
          <a:p>
            <a:r>
              <a:rPr lang="en-US" sz="1600" dirty="0"/>
              <a:t>Learn to use the diverse supplier database, with a link to the database and training documentation available on the supplier diversity website</a:t>
            </a:r>
          </a:p>
          <a:p>
            <a:r>
              <a:rPr lang="en-US" sz="1600" dirty="0"/>
              <a:t>Purchasing can help with RFP creation and facilitation; helping to evaluate diverse supplier RFP proposals</a:t>
            </a:r>
          </a:p>
          <a:p>
            <a:r>
              <a:rPr lang="en-US" sz="1600" dirty="0"/>
              <a:t>We will provide the tools to track inclusion of diverse suppliers…Good Faith Effort Form, which should be attached to </a:t>
            </a:r>
            <a:r>
              <a:rPr lang="en-US" sz="1600" dirty="0" err="1"/>
              <a:t>Unimarket</a:t>
            </a:r>
            <a:r>
              <a:rPr lang="en-US" sz="1600" dirty="0"/>
              <a:t> requisitions</a:t>
            </a:r>
          </a:p>
          <a:p>
            <a:r>
              <a:rPr lang="en-US" sz="1600" dirty="0"/>
              <a:t>Let us know if you would like to engage with a new vendor that you think might be diverse…we can help them by connecting them with 3</a:t>
            </a:r>
            <a:r>
              <a:rPr lang="en-US" sz="1600" baseline="30000" dirty="0"/>
              <a:t>rd</a:t>
            </a:r>
            <a:r>
              <a:rPr lang="en-US" sz="1600" dirty="0"/>
              <a:t> party certification agencies.</a:t>
            </a:r>
          </a:p>
        </p:txBody>
      </p:sp>
    </p:spTree>
    <p:extLst>
      <p:ext uri="{BB962C8B-B14F-4D97-AF65-F5344CB8AC3E}">
        <p14:creationId xmlns:p14="http://schemas.microsoft.com/office/powerpoint/2010/main" val="3108888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12"/>
        <p:cNvGrpSpPr/>
        <p:nvPr/>
      </p:nvGrpSpPr>
      <p:grpSpPr>
        <a:xfrm>
          <a:off x="0" y="0"/>
          <a:ext cx="0" cy="0"/>
          <a:chOff x="0" y="0"/>
          <a:chExt cx="0" cy="0"/>
        </a:xfrm>
      </p:grpSpPr>
      <p:sp>
        <p:nvSpPr>
          <p:cNvPr id="13" name="Google Shape;13;p2"/>
          <p:cNvSpPr/>
          <p:nvPr/>
        </p:nvSpPr>
        <p:spPr>
          <a:xfrm>
            <a:off x="150" y="0"/>
            <a:ext cx="9144000" cy="6858000"/>
          </a:xfrm>
          <a:prstGeom prst="rect">
            <a:avLst/>
          </a:prstGeom>
          <a:solidFill>
            <a:srgbClr val="562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528750" y="1551967"/>
            <a:ext cx="6417300" cy="1991100"/>
          </a:xfrm>
          <a:prstGeom prst="rect">
            <a:avLst/>
          </a:prstGeom>
          <a:noFill/>
          <a:ln>
            <a:noFill/>
          </a:ln>
        </p:spPr>
        <p:txBody>
          <a:bodyPr spcFirstLastPara="1" wrap="square" lIns="91425" tIns="91425" rIns="91425" bIns="91425" anchor="ctr" anchorCtr="0">
            <a:noAutofit/>
          </a:bodyPr>
          <a:lstStyle>
            <a:lvl1pPr marR="0" lvl="0" rtl="0">
              <a:lnSpc>
                <a:spcPct val="90000"/>
              </a:lnSpc>
              <a:spcBef>
                <a:spcPts val="0"/>
              </a:spcBef>
              <a:spcAft>
                <a:spcPts val="0"/>
              </a:spcAft>
              <a:buClr>
                <a:schemeClr val="lt1"/>
              </a:buClr>
              <a:buSzPts val="6200"/>
              <a:buFont typeface="Proxima Nova Semibold"/>
              <a:buNone/>
              <a:defRPr sz="6200" i="0" u="none" strike="noStrike" cap="none">
                <a:solidFill>
                  <a:schemeClr val="lt1"/>
                </a:solidFill>
                <a:latin typeface="Proxima Nova Semibold"/>
                <a:ea typeface="Proxima Nova Semibold"/>
                <a:cs typeface="Proxima Nova Semibold"/>
                <a:sym typeface="Proxima Nova Semibold"/>
              </a:defRPr>
            </a:lvl1pPr>
            <a:lvl2pPr marR="0" lvl="1" algn="ctr" rtl="0">
              <a:lnSpc>
                <a:spcPct val="100000"/>
              </a:lnSpc>
              <a:spcBef>
                <a:spcPts val="0"/>
              </a:spcBef>
              <a:spcAft>
                <a:spcPts val="0"/>
              </a:spcAft>
              <a:buClr>
                <a:schemeClr val="lt1"/>
              </a:buClr>
              <a:buSzPts val="5200"/>
              <a:buFont typeface="Merriweather"/>
              <a:buNone/>
              <a:defRPr sz="5200" i="0" u="none" strike="noStrike" cap="none">
                <a:solidFill>
                  <a:schemeClr val="lt1"/>
                </a:solidFill>
                <a:latin typeface="Merriweather"/>
                <a:ea typeface="Merriweather"/>
                <a:cs typeface="Merriweather"/>
                <a:sym typeface="Merriweather"/>
              </a:defRPr>
            </a:lvl2pPr>
            <a:lvl3pPr marR="0" lvl="2" algn="ctr" rtl="0">
              <a:lnSpc>
                <a:spcPct val="100000"/>
              </a:lnSpc>
              <a:spcBef>
                <a:spcPts val="0"/>
              </a:spcBef>
              <a:spcAft>
                <a:spcPts val="0"/>
              </a:spcAft>
              <a:buClr>
                <a:schemeClr val="lt1"/>
              </a:buClr>
              <a:buSzPts val="5200"/>
              <a:buFont typeface="Merriweather"/>
              <a:buNone/>
              <a:defRPr sz="5200" i="0" u="none" strike="noStrike" cap="none">
                <a:solidFill>
                  <a:schemeClr val="lt1"/>
                </a:solidFill>
                <a:latin typeface="Merriweather"/>
                <a:ea typeface="Merriweather"/>
                <a:cs typeface="Merriweather"/>
                <a:sym typeface="Merriweather"/>
              </a:defRPr>
            </a:lvl3pPr>
            <a:lvl4pPr marR="0" lvl="3" algn="ctr" rtl="0">
              <a:lnSpc>
                <a:spcPct val="100000"/>
              </a:lnSpc>
              <a:spcBef>
                <a:spcPts val="0"/>
              </a:spcBef>
              <a:spcAft>
                <a:spcPts val="0"/>
              </a:spcAft>
              <a:buClr>
                <a:schemeClr val="lt1"/>
              </a:buClr>
              <a:buSzPts val="5200"/>
              <a:buFont typeface="Merriweather"/>
              <a:buNone/>
              <a:defRPr sz="5200" i="0" u="none" strike="noStrike" cap="none">
                <a:solidFill>
                  <a:schemeClr val="lt1"/>
                </a:solidFill>
                <a:latin typeface="Merriweather"/>
                <a:ea typeface="Merriweather"/>
                <a:cs typeface="Merriweather"/>
                <a:sym typeface="Merriweather"/>
              </a:defRPr>
            </a:lvl4pPr>
            <a:lvl5pPr marR="0" lvl="4" algn="ctr" rtl="0">
              <a:lnSpc>
                <a:spcPct val="100000"/>
              </a:lnSpc>
              <a:spcBef>
                <a:spcPts val="0"/>
              </a:spcBef>
              <a:spcAft>
                <a:spcPts val="0"/>
              </a:spcAft>
              <a:buClr>
                <a:schemeClr val="lt1"/>
              </a:buClr>
              <a:buSzPts val="5200"/>
              <a:buFont typeface="Merriweather"/>
              <a:buNone/>
              <a:defRPr sz="5200" i="0" u="none" strike="noStrike" cap="none">
                <a:solidFill>
                  <a:schemeClr val="lt1"/>
                </a:solidFill>
                <a:latin typeface="Merriweather"/>
                <a:ea typeface="Merriweather"/>
                <a:cs typeface="Merriweather"/>
                <a:sym typeface="Merriweather"/>
              </a:defRPr>
            </a:lvl5pPr>
            <a:lvl6pPr marR="0" lvl="5" algn="ctr" rtl="0">
              <a:lnSpc>
                <a:spcPct val="100000"/>
              </a:lnSpc>
              <a:spcBef>
                <a:spcPts val="0"/>
              </a:spcBef>
              <a:spcAft>
                <a:spcPts val="0"/>
              </a:spcAft>
              <a:buClr>
                <a:schemeClr val="lt1"/>
              </a:buClr>
              <a:buSzPts val="5200"/>
              <a:buFont typeface="Merriweather"/>
              <a:buNone/>
              <a:defRPr sz="5200" i="0" u="none" strike="noStrike" cap="none">
                <a:solidFill>
                  <a:schemeClr val="lt1"/>
                </a:solidFill>
                <a:latin typeface="Merriweather"/>
                <a:ea typeface="Merriweather"/>
                <a:cs typeface="Merriweather"/>
                <a:sym typeface="Merriweather"/>
              </a:defRPr>
            </a:lvl6pPr>
            <a:lvl7pPr marR="0" lvl="6" algn="ctr" rtl="0">
              <a:lnSpc>
                <a:spcPct val="100000"/>
              </a:lnSpc>
              <a:spcBef>
                <a:spcPts val="0"/>
              </a:spcBef>
              <a:spcAft>
                <a:spcPts val="0"/>
              </a:spcAft>
              <a:buClr>
                <a:schemeClr val="lt1"/>
              </a:buClr>
              <a:buSzPts val="5200"/>
              <a:buFont typeface="Merriweather"/>
              <a:buNone/>
              <a:defRPr sz="5200" i="0" u="none" strike="noStrike" cap="none">
                <a:solidFill>
                  <a:schemeClr val="lt1"/>
                </a:solidFill>
                <a:latin typeface="Merriweather"/>
                <a:ea typeface="Merriweather"/>
                <a:cs typeface="Merriweather"/>
                <a:sym typeface="Merriweather"/>
              </a:defRPr>
            </a:lvl7pPr>
            <a:lvl8pPr marR="0" lvl="7" algn="ctr" rtl="0">
              <a:lnSpc>
                <a:spcPct val="100000"/>
              </a:lnSpc>
              <a:spcBef>
                <a:spcPts val="0"/>
              </a:spcBef>
              <a:spcAft>
                <a:spcPts val="0"/>
              </a:spcAft>
              <a:buClr>
                <a:schemeClr val="lt1"/>
              </a:buClr>
              <a:buSzPts val="5200"/>
              <a:buFont typeface="Merriweather"/>
              <a:buNone/>
              <a:defRPr sz="5200" i="0" u="none" strike="noStrike" cap="none">
                <a:solidFill>
                  <a:schemeClr val="lt1"/>
                </a:solidFill>
                <a:latin typeface="Merriweather"/>
                <a:ea typeface="Merriweather"/>
                <a:cs typeface="Merriweather"/>
                <a:sym typeface="Merriweather"/>
              </a:defRPr>
            </a:lvl8pPr>
            <a:lvl9pPr marR="0" lvl="8" algn="ctr" rtl="0">
              <a:lnSpc>
                <a:spcPct val="100000"/>
              </a:lnSpc>
              <a:spcBef>
                <a:spcPts val="0"/>
              </a:spcBef>
              <a:spcAft>
                <a:spcPts val="0"/>
              </a:spcAft>
              <a:buClr>
                <a:schemeClr val="lt1"/>
              </a:buClr>
              <a:buSzPts val="5200"/>
              <a:buFont typeface="Merriweather"/>
              <a:buNone/>
              <a:defRPr sz="5200" i="0" u="none" strike="noStrike" cap="none">
                <a:solidFill>
                  <a:schemeClr val="lt1"/>
                </a:solidFill>
                <a:latin typeface="Merriweather"/>
                <a:ea typeface="Merriweather"/>
                <a:cs typeface="Merriweather"/>
                <a:sym typeface="Merriweather"/>
              </a:defRPr>
            </a:lvl9pPr>
          </a:lstStyle>
          <a:p>
            <a:endParaRPr/>
          </a:p>
        </p:txBody>
      </p:sp>
      <p:sp>
        <p:nvSpPr>
          <p:cNvPr id="15" name="Google Shape;15;p2"/>
          <p:cNvSpPr txBox="1">
            <a:spLocks noGrp="1"/>
          </p:cNvSpPr>
          <p:nvPr>
            <p:ph type="subTitle" idx="1"/>
          </p:nvPr>
        </p:nvSpPr>
        <p:spPr>
          <a:xfrm>
            <a:off x="517775" y="3434600"/>
            <a:ext cx="6417300" cy="930300"/>
          </a:xfrm>
          <a:prstGeom prst="rect">
            <a:avLst/>
          </a:prstGeom>
          <a:noFill/>
          <a:ln>
            <a:noFill/>
          </a:ln>
        </p:spPr>
        <p:txBody>
          <a:bodyPr spcFirstLastPara="1" wrap="square" lIns="91425" tIns="91425" rIns="91425" bIns="91425" anchor="ctr" anchorCtr="0">
            <a:noAutofit/>
          </a:bodyPr>
          <a:lstStyle>
            <a:lvl1pPr marR="0" lvl="0" rtl="0">
              <a:lnSpc>
                <a:spcPct val="115000"/>
              </a:lnSpc>
              <a:spcBef>
                <a:spcPts val="0"/>
              </a:spcBef>
              <a:spcAft>
                <a:spcPts val="0"/>
              </a:spcAft>
              <a:buClr>
                <a:schemeClr val="lt1"/>
              </a:buClr>
              <a:buSzPts val="2400"/>
              <a:buNone/>
              <a:defRPr sz="2400" i="0" u="none" strike="noStrike" cap="none">
                <a:solidFill>
                  <a:schemeClr val="lt1"/>
                </a:solidFill>
              </a:defRPr>
            </a:lvl1pPr>
            <a:lvl2pPr marR="0" lvl="1" algn="ctr" rtl="0">
              <a:lnSpc>
                <a:spcPct val="115000"/>
              </a:lnSpc>
              <a:spcBef>
                <a:spcPts val="0"/>
              </a:spcBef>
              <a:spcAft>
                <a:spcPts val="0"/>
              </a:spcAft>
              <a:buClr>
                <a:schemeClr val="lt1"/>
              </a:buClr>
              <a:buSzPts val="2800"/>
              <a:buNone/>
              <a:defRPr sz="2800" i="0" u="none" strike="noStrike" cap="none">
                <a:solidFill>
                  <a:schemeClr val="lt1"/>
                </a:solidFill>
              </a:defRPr>
            </a:lvl2pPr>
            <a:lvl3pPr marR="0" lvl="2" algn="ctr" rtl="0">
              <a:lnSpc>
                <a:spcPct val="115000"/>
              </a:lnSpc>
              <a:spcBef>
                <a:spcPts val="0"/>
              </a:spcBef>
              <a:spcAft>
                <a:spcPts val="0"/>
              </a:spcAft>
              <a:buClr>
                <a:schemeClr val="lt1"/>
              </a:buClr>
              <a:buSzPts val="2800"/>
              <a:buNone/>
              <a:defRPr sz="2800" i="0" u="none" strike="noStrike" cap="none">
                <a:solidFill>
                  <a:schemeClr val="lt1"/>
                </a:solidFill>
              </a:defRPr>
            </a:lvl3pPr>
            <a:lvl4pPr marR="0" lvl="3" algn="ctr" rtl="0">
              <a:lnSpc>
                <a:spcPct val="115000"/>
              </a:lnSpc>
              <a:spcBef>
                <a:spcPts val="0"/>
              </a:spcBef>
              <a:spcAft>
                <a:spcPts val="0"/>
              </a:spcAft>
              <a:buClr>
                <a:schemeClr val="lt1"/>
              </a:buClr>
              <a:buSzPts val="2800"/>
              <a:buNone/>
              <a:defRPr sz="2800" i="0" u="none" strike="noStrike" cap="none">
                <a:solidFill>
                  <a:schemeClr val="lt1"/>
                </a:solidFill>
              </a:defRPr>
            </a:lvl4pPr>
            <a:lvl5pPr marR="0" lvl="4" algn="ctr" rtl="0">
              <a:lnSpc>
                <a:spcPct val="115000"/>
              </a:lnSpc>
              <a:spcBef>
                <a:spcPts val="0"/>
              </a:spcBef>
              <a:spcAft>
                <a:spcPts val="0"/>
              </a:spcAft>
              <a:buClr>
                <a:schemeClr val="lt1"/>
              </a:buClr>
              <a:buSzPts val="2800"/>
              <a:buNone/>
              <a:defRPr sz="2800" i="0" u="none" strike="noStrike" cap="none">
                <a:solidFill>
                  <a:schemeClr val="lt1"/>
                </a:solidFill>
              </a:defRPr>
            </a:lvl5pPr>
            <a:lvl6pPr marR="0" lvl="5" algn="ctr" rtl="0">
              <a:lnSpc>
                <a:spcPct val="115000"/>
              </a:lnSpc>
              <a:spcBef>
                <a:spcPts val="0"/>
              </a:spcBef>
              <a:spcAft>
                <a:spcPts val="0"/>
              </a:spcAft>
              <a:buClr>
                <a:schemeClr val="lt1"/>
              </a:buClr>
              <a:buSzPts val="2800"/>
              <a:buNone/>
              <a:defRPr sz="2800" i="0" u="none" strike="noStrike" cap="none">
                <a:solidFill>
                  <a:schemeClr val="lt1"/>
                </a:solidFill>
              </a:defRPr>
            </a:lvl6pPr>
            <a:lvl7pPr marR="0" lvl="6" algn="ctr" rtl="0">
              <a:lnSpc>
                <a:spcPct val="115000"/>
              </a:lnSpc>
              <a:spcBef>
                <a:spcPts val="0"/>
              </a:spcBef>
              <a:spcAft>
                <a:spcPts val="0"/>
              </a:spcAft>
              <a:buClr>
                <a:schemeClr val="lt1"/>
              </a:buClr>
              <a:buSzPts val="2800"/>
              <a:buNone/>
              <a:defRPr sz="2800" i="0" u="none" strike="noStrike" cap="none">
                <a:solidFill>
                  <a:schemeClr val="lt1"/>
                </a:solidFill>
              </a:defRPr>
            </a:lvl7pPr>
            <a:lvl8pPr marR="0" lvl="7" algn="ctr" rtl="0">
              <a:lnSpc>
                <a:spcPct val="115000"/>
              </a:lnSpc>
              <a:spcBef>
                <a:spcPts val="0"/>
              </a:spcBef>
              <a:spcAft>
                <a:spcPts val="0"/>
              </a:spcAft>
              <a:buClr>
                <a:schemeClr val="lt1"/>
              </a:buClr>
              <a:buSzPts val="2800"/>
              <a:buNone/>
              <a:defRPr sz="2800" i="0" u="none" strike="noStrike" cap="none">
                <a:solidFill>
                  <a:schemeClr val="lt1"/>
                </a:solidFill>
              </a:defRPr>
            </a:lvl8pPr>
            <a:lvl9pPr marR="0" lvl="8" algn="ctr" rtl="0">
              <a:lnSpc>
                <a:spcPct val="115000"/>
              </a:lnSpc>
              <a:spcBef>
                <a:spcPts val="0"/>
              </a:spcBef>
              <a:spcAft>
                <a:spcPts val="0"/>
              </a:spcAft>
              <a:buClr>
                <a:schemeClr val="lt1"/>
              </a:buClr>
              <a:buSzPts val="2800"/>
              <a:buNone/>
              <a:defRPr sz="2800" i="0" u="none" strike="noStrike" cap="none">
                <a:solidFill>
                  <a:schemeClr val="lt1"/>
                </a:solidFill>
              </a:defRPr>
            </a:lvl9pPr>
          </a:lstStyle>
          <a:p>
            <a:endParaRPr/>
          </a:p>
        </p:txBody>
      </p:sp>
      <p:pic>
        <p:nvPicPr>
          <p:cNvPr id="16" name="Google Shape;16;p2"/>
          <p:cNvPicPr preferRelativeResize="0"/>
          <p:nvPr/>
        </p:nvPicPr>
        <p:blipFill>
          <a:blip r:embed="rId2">
            <a:alphaModFix/>
          </a:blip>
          <a:stretch>
            <a:fillRect/>
          </a:stretch>
        </p:blipFill>
        <p:spPr>
          <a:xfrm>
            <a:off x="6177477" y="5269534"/>
            <a:ext cx="2565699" cy="697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3"/>
        <p:cNvGrpSpPr/>
        <p:nvPr/>
      </p:nvGrpSpPr>
      <p:grpSpPr>
        <a:xfrm>
          <a:off x="0" y="0"/>
          <a:ext cx="0" cy="0"/>
          <a:chOff x="0" y="0"/>
          <a:chExt cx="0" cy="0"/>
        </a:xfrm>
      </p:grpSpPr>
      <p:sp>
        <p:nvSpPr>
          <p:cNvPr id="24" name="Google Shape;24;p4"/>
          <p:cNvSpPr txBox="1">
            <a:spLocks noGrp="1"/>
          </p:cNvSpPr>
          <p:nvPr>
            <p:ph type="ftr" idx="11"/>
          </p:nvPr>
        </p:nvSpPr>
        <p:spPr>
          <a:xfrm>
            <a:off x="313266" y="6356351"/>
            <a:ext cx="2895600" cy="366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title"/>
          </p:nvPr>
        </p:nvSpPr>
        <p:spPr>
          <a:xfrm>
            <a:off x="311700" y="962943"/>
            <a:ext cx="6198300" cy="763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562100"/>
              </a:buClr>
              <a:buSzPts val="2400"/>
              <a:buFont typeface="Proxima Nova"/>
              <a:buNone/>
              <a:defRPr sz="2400" b="1" i="0" u="none" strike="noStrike" cap="none">
                <a:solidFill>
                  <a:srgbClr val="562100"/>
                </a:solidFill>
                <a:latin typeface="Proxima Nova"/>
                <a:ea typeface="Proxima Nova"/>
                <a:cs typeface="Proxima Nova"/>
                <a:sym typeface="Proxima Nova"/>
              </a:defRPr>
            </a:lvl1pPr>
            <a:lvl2pPr marR="0" lvl="1" algn="l">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2pPr>
            <a:lvl3pPr marR="0" lvl="2" algn="l">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3pPr>
            <a:lvl4pPr marR="0" lvl="3" algn="l">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4pPr>
            <a:lvl5pPr marR="0" lvl="4" algn="l">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5pPr>
            <a:lvl6pPr marR="0" lvl="5" algn="l">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6pPr>
            <a:lvl7pPr marR="0" lvl="6" algn="l">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7pPr>
            <a:lvl8pPr marR="0" lvl="7" algn="l">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8pPr>
            <a:lvl9pPr marR="0" lvl="8" algn="l">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9pPr>
          </a:lstStyle>
          <a:p>
            <a:endParaRPr/>
          </a:p>
        </p:txBody>
      </p:sp>
      <p:sp>
        <p:nvSpPr>
          <p:cNvPr id="26" name="Google Shape;26;p4"/>
          <p:cNvSpPr txBox="1">
            <a:spLocks noGrp="1"/>
          </p:cNvSpPr>
          <p:nvPr>
            <p:ph type="body" idx="1"/>
          </p:nvPr>
        </p:nvSpPr>
        <p:spPr>
          <a:xfrm>
            <a:off x="311700" y="1652208"/>
            <a:ext cx="6198300" cy="4145100"/>
          </a:xfrm>
          <a:prstGeom prst="rect">
            <a:avLst/>
          </a:prstGeom>
          <a:noFill/>
          <a:ln>
            <a:noFill/>
          </a:ln>
        </p:spPr>
        <p:txBody>
          <a:bodyPr spcFirstLastPara="1" wrap="square" lIns="91425" tIns="91425" rIns="91425" bIns="91425" anchor="t" anchorCtr="0">
            <a:noAutofit/>
          </a:bodyPr>
          <a:lstStyle>
            <a:lvl1pPr marL="457200" marR="0" lvl="0" indent="-336550" algn="l" rtl="0">
              <a:lnSpc>
                <a:spcPct val="115000"/>
              </a:lnSpc>
              <a:spcBef>
                <a:spcPts val="0"/>
              </a:spcBef>
              <a:spcAft>
                <a:spcPts val="0"/>
              </a:spcAft>
              <a:buClr>
                <a:srgbClr val="000000"/>
              </a:buClr>
              <a:buSzPts val="1700"/>
              <a:buFont typeface="Arial"/>
              <a:buChar char="•"/>
              <a:defRPr sz="1700" i="0" u="none" strike="noStrike" cap="none">
                <a:solidFill>
                  <a:srgbClr val="000000"/>
                </a:solidFill>
                <a:latin typeface="Proxima Nova"/>
                <a:ea typeface="Proxima Nova"/>
                <a:cs typeface="Proxima Nova"/>
                <a:sym typeface="Proxima Nova"/>
              </a:defRPr>
            </a:lvl1pPr>
            <a:lvl2pPr marL="914400" marR="0" lvl="1" indent="-323850" algn="l" rtl="0">
              <a:lnSpc>
                <a:spcPct val="115000"/>
              </a:lnSpc>
              <a:spcBef>
                <a:spcPts val="1600"/>
              </a:spcBef>
              <a:spcAft>
                <a:spcPts val="0"/>
              </a:spcAft>
              <a:buClr>
                <a:srgbClr val="000000"/>
              </a:buClr>
              <a:buSzPts val="1500"/>
              <a:buFont typeface="Proxima Nova"/>
              <a:buChar char="○"/>
              <a:defRPr sz="1500" i="0" u="none" strike="noStrike" cap="none">
                <a:solidFill>
                  <a:srgbClr val="000000"/>
                </a:solidFill>
                <a:latin typeface="Proxima Nova"/>
                <a:ea typeface="Proxima Nova"/>
                <a:cs typeface="Proxima Nova"/>
                <a:sym typeface="Proxima Nova"/>
              </a:defRPr>
            </a:lvl2pPr>
            <a:lvl3pPr marL="1371600" marR="0" lvl="2" indent="-311150" algn="l" rtl="0">
              <a:lnSpc>
                <a:spcPct val="115000"/>
              </a:lnSpc>
              <a:spcBef>
                <a:spcPts val="1600"/>
              </a:spcBef>
              <a:spcAft>
                <a:spcPts val="0"/>
              </a:spcAft>
              <a:buClr>
                <a:srgbClr val="000000"/>
              </a:buClr>
              <a:buSzPts val="1300"/>
              <a:buFont typeface="Proxima Nova"/>
              <a:buChar char="■"/>
              <a:defRPr sz="1300" i="0" u="none" strike="noStrike" cap="none">
                <a:solidFill>
                  <a:srgbClr val="000000"/>
                </a:solidFill>
                <a:latin typeface="Proxima Nova"/>
                <a:ea typeface="Proxima Nova"/>
                <a:cs typeface="Proxima Nova"/>
                <a:sym typeface="Proxima Nova"/>
              </a:defRPr>
            </a:lvl3pPr>
            <a:lvl4pPr marL="1828800" marR="0" lvl="3" indent="-304800" algn="l" rtl="0">
              <a:lnSpc>
                <a:spcPct val="115000"/>
              </a:lnSpc>
              <a:spcBef>
                <a:spcPts val="16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4pPr>
            <a:lvl5pPr marL="2286000" marR="0" lvl="4" indent="-304800" algn="l" rtl="0">
              <a:lnSpc>
                <a:spcPct val="115000"/>
              </a:lnSpc>
              <a:spcBef>
                <a:spcPts val="16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5pPr>
            <a:lvl6pPr marL="2743200" marR="0" lvl="5" indent="-304800" algn="l" rtl="0">
              <a:lnSpc>
                <a:spcPct val="115000"/>
              </a:lnSpc>
              <a:spcBef>
                <a:spcPts val="16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6pPr>
            <a:lvl7pPr marL="3200400" marR="0" lvl="6" indent="-304800" algn="l" rtl="0">
              <a:lnSpc>
                <a:spcPct val="115000"/>
              </a:lnSpc>
              <a:spcBef>
                <a:spcPts val="16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7pPr>
            <a:lvl8pPr marL="3657600" marR="0" lvl="7" indent="-304800" algn="l" rtl="0">
              <a:lnSpc>
                <a:spcPct val="115000"/>
              </a:lnSpc>
              <a:spcBef>
                <a:spcPts val="16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8pPr>
            <a:lvl9pPr marL="4114800" marR="0" lvl="8" indent="-304800" algn="l" rtl="0">
              <a:lnSpc>
                <a:spcPct val="115000"/>
              </a:lnSpc>
              <a:spcBef>
                <a:spcPts val="1600"/>
              </a:spcBef>
              <a:spcAft>
                <a:spcPts val="160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lumn Text">
  <p:cSld name="Two Column Text">
    <p:spTree>
      <p:nvGrpSpPr>
        <p:cNvPr id="1" name="Shape 27"/>
        <p:cNvGrpSpPr/>
        <p:nvPr/>
      </p:nvGrpSpPr>
      <p:grpSpPr>
        <a:xfrm>
          <a:off x="0" y="0"/>
          <a:ext cx="0" cy="0"/>
          <a:chOff x="0" y="0"/>
          <a:chExt cx="0" cy="0"/>
        </a:xfrm>
      </p:grpSpPr>
      <p:sp>
        <p:nvSpPr>
          <p:cNvPr id="28" name="Google Shape;28;p5"/>
          <p:cNvSpPr txBox="1">
            <a:spLocks noGrp="1"/>
          </p:cNvSpPr>
          <p:nvPr>
            <p:ph type="ftr" idx="11"/>
          </p:nvPr>
        </p:nvSpPr>
        <p:spPr>
          <a:xfrm>
            <a:off x="313266" y="6356351"/>
            <a:ext cx="2895600" cy="366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title"/>
          </p:nvPr>
        </p:nvSpPr>
        <p:spPr>
          <a:xfrm>
            <a:off x="311700" y="962943"/>
            <a:ext cx="61983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562100"/>
              </a:buClr>
              <a:buSzPts val="2400"/>
              <a:buFont typeface="Proxima Nova"/>
              <a:buNone/>
              <a:defRPr sz="2400" b="1" i="0" u="none" strike="noStrike" cap="none">
                <a:solidFill>
                  <a:srgbClr val="562100"/>
                </a:solidFill>
                <a:latin typeface="Proxima Nova"/>
                <a:ea typeface="Proxima Nova"/>
                <a:cs typeface="Proxima Nova"/>
                <a:sym typeface="Proxima Nova"/>
              </a:defRPr>
            </a:lvl1pPr>
            <a:lvl2pPr marR="0" lvl="1" algn="l" rtl="0">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2pPr>
            <a:lvl3pPr marR="0" lvl="2" algn="l" rtl="0">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3pPr>
            <a:lvl4pPr marR="0" lvl="3" algn="l" rtl="0">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4pPr>
            <a:lvl5pPr marR="0" lvl="4" algn="l" rtl="0">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5pPr>
            <a:lvl6pPr marR="0" lvl="5" algn="l" rtl="0">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6pPr>
            <a:lvl7pPr marR="0" lvl="6" algn="l" rtl="0">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7pPr>
            <a:lvl8pPr marR="0" lvl="7" algn="l" rtl="0">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8pPr>
            <a:lvl9pPr marR="0" lvl="8" algn="l" rtl="0">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9pPr>
          </a:lstStyle>
          <a:p>
            <a:endParaRPr/>
          </a:p>
        </p:txBody>
      </p:sp>
      <p:sp>
        <p:nvSpPr>
          <p:cNvPr id="30" name="Google Shape;30;p5"/>
          <p:cNvSpPr txBox="1">
            <a:spLocks noGrp="1"/>
          </p:cNvSpPr>
          <p:nvPr>
            <p:ph type="body" idx="1"/>
          </p:nvPr>
        </p:nvSpPr>
        <p:spPr>
          <a:xfrm>
            <a:off x="311700" y="1652200"/>
            <a:ext cx="3658800" cy="4145100"/>
          </a:xfrm>
          <a:prstGeom prst="rect">
            <a:avLst/>
          </a:prstGeom>
          <a:noFill/>
          <a:ln>
            <a:noFill/>
          </a:ln>
        </p:spPr>
        <p:txBody>
          <a:bodyPr spcFirstLastPara="1" wrap="square" lIns="91425" tIns="91425" rIns="91425" bIns="91425" anchor="t" anchorCtr="0">
            <a:noAutofit/>
          </a:bodyPr>
          <a:lstStyle>
            <a:lvl1pPr marL="457200" marR="0" lvl="0" indent="-336550" algn="l" rtl="0">
              <a:lnSpc>
                <a:spcPct val="115000"/>
              </a:lnSpc>
              <a:spcBef>
                <a:spcPts val="0"/>
              </a:spcBef>
              <a:spcAft>
                <a:spcPts val="0"/>
              </a:spcAft>
              <a:buClr>
                <a:srgbClr val="000000"/>
              </a:buClr>
              <a:buSzPts val="1700"/>
              <a:buFont typeface="Arial"/>
              <a:buChar char="•"/>
              <a:defRPr sz="1700" i="0" u="none" strike="noStrike" cap="none">
                <a:solidFill>
                  <a:srgbClr val="000000"/>
                </a:solidFill>
                <a:latin typeface="Proxima Nova"/>
                <a:ea typeface="Proxima Nova"/>
                <a:cs typeface="Proxima Nova"/>
                <a:sym typeface="Proxima Nova"/>
              </a:defRPr>
            </a:lvl1pPr>
            <a:lvl2pPr marL="914400" marR="0" lvl="1" indent="-323850" algn="l" rtl="0">
              <a:lnSpc>
                <a:spcPct val="115000"/>
              </a:lnSpc>
              <a:spcBef>
                <a:spcPts val="1600"/>
              </a:spcBef>
              <a:spcAft>
                <a:spcPts val="0"/>
              </a:spcAft>
              <a:buClr>
                <a:srgbClr val="000000"/>
              </a:buClr>
              <a:buSzPts val="1500"/>
              <a:buFont typeface="Proxima Nova"/>
              <a:buChar char="○"/>
              <a:defRPr sz="1500" i="0" u="none" strike="noStrike" cap="none">
                <a:solidFill>
                  <a:srgbClr val="000000"/>
                </a:solidFill>
                <a:latin typeface="Proxima Nova"/>
                <a:ea typeface="Proxima Nova"/>
                <a:cs typeface="Proxima Nova"/>
                <a:sym typeface="Proxima Nova"/>
              </a:defRPr>
            </a:lvl2pPr>
            <a:lvl3pPr marL="1371600" marR="0" lvl="2" indent="-311150" algn="l" rtl="0">
              <a:lnSpc>
                <a:spcPct val="115000"/>
              </a:lnSpc>
              <a:spcBef>
                <a:spcPts val="1600"/>
              </a:spcBef>
              <a:spcAft>
                <a:spcPts val="0"/>
              </a:spcAft>
              <a:buClr>
                <a:srgbClr val="000000"/>
              </a:buClr>
              <a:buSzPts val="1300"/>
              <a:buFont typeface="Proxima Nova"/>
              <a:buChar char="■"/>
              <a:defRPr sz="1300" i="0" u="none" strike="noStrike" cap="none">
                <a:solidFill>
                  <a:srgbClr val="000000"/>
                </a:solidFill>
                <a:latin typeface="Proxima Nova"/>
                <a:ea typeface="Proxima Nova"/>
                <a:cs typeface="Proxima Nova"/>
                <a:sym typeface="Proxima Nova"/>
              </a:defRPr>
            </a:lvl3pPr>
            <a:lvl4pPr marL="1828800" marR="0" lvl="3" indent="-304800" algn="l" rtl="0">
              <a:lnSpc>
                <a:spcPct val="115000"/>
              </a:lnSpc>
              <a:spcBef>
                <a:spcPts val="16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4pPr>
            <a:lvl5pPr marL="2286000" marR="0" lvl="4" indent="-304800" algn="l" rtl="0">
              <a:lnSpc>
                <a:spcPct val="115000"/>
              </a:lnSpc>
              <a:spcBef>
                <a:spcPts val="16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5pPr>
            <a:lvl6pPr marL="2743200" marR="0" lvl="5" indent="-304800" algn="l" rtl="0">
              <a:lnSpc>
                <a:spcPct val="115000"/>
              </a:lnSpc>
              <a:spcBef>
                <a:spcPts val="16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6pPr>
            <a:lvl7pPr marL="3200400" marR="0" lvl="6" indent="-304800" algn="l" rtl="0">
              <a:lnSpc>
                <a:spcPct val="115000"/>
              </a:lnSpc>
              <a:spcBef>
                <a:spcPts val="16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7pPr>
            <a:lvl8pPr marL="3657600" marR="0" lvl="7" indent="-304800" algn="l" rtl="0">
              <a:lnSpc>
                <a:spcPct val="115000"/>
              </a:lnSpc>
              <a:spcBef>
                <a:spcPts val="16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8pPr>
            <a:lvl9pPr marL="4114800" marR="0" lvl="8" indent="-304800" algn="l" rtl="0">
              <a:lnSpc>
                <a:spcPct val="115000"/>
              </a:lnSpc>
              <a:spcBef>
                <a:spcPts val="1600"/>
              </a:spcBef>
              <a:spcAft>
                <a:spcPts val="160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9pPr>
          </a:lstStyle>
          <a:p>
            <a:endParaRPr/>
          </a:p>
        </p:txBody>
      </p:sp>
      <p:sp>
        <p:nvSpPr>
          <p:cNvPr id="31" name="Google Shape;31;p5"/>
          <p:cNvSpPr txBox="1">
            <a:spLocks noGrp="1"/>
          </p:cNvSpPr>
          <p:nvPr>
            <p:ph type="body" idx="2"/>
          </p:nvPr>
        </p:nvSpPr>
        <p:spPr>
          <a:xfrm>
            <a:off x="4304925" y="1652200"/>
            <a:ext cx="3658800" cy="4145100"/>
          </a:xfrm>
          <a:prstGeom prst="rect">
            <a:avLst/>
          </a:prstGeom>
          <a:noFill/>
          <a:ln>
            <a:noFill/>
          </a:ln>
        </p:spPr>
        <p:txBody>
          <a:bodyPr spcFirstLastPara="1" wrap="square" lIns="91425" tIns="91425" rIns="91425" bIns="91425" anchor="t" anchorCtr="0">
            <a:noAutofit/>
          </a:bodyPr>
          <a:lstStyle>
            <a:lvl1pPr marL="457200" marR="0" lvl="0" indent="-336550" algn="l" rtl="0">
              <a:lnSpc>
                <a:spcPct val="115000"/>
              </a:lnSpc>
              <a:spcBef>
                <a:spcPts val="0"/>
              </a:spcBef>
              <a:spcAft>
                <a:spcPts val="0"/>
              </a:spcAft>
              <a:buClr>
                <a:srgbClr val="000000"/>
              </a:buClr>
              <a:buSzPts val="1700"/>
              <a:buFont typeface="Arial"/>
              <a:buChar char="•"/>
              <a:defRPr sz="1700" i="0" u="none" strike="noStrike" cap="none">
                <a:solidFill>
                  <a:srgbClr val="000000"/>
                </a:solidFill>
                <a:latin typeface="Proxima Nova"/>
                <a:ea typeface="Proxima Nova"/>
                <a:cs typeface="Proxima Nova"/>
                <a:sym typeface="Proxima Nova"/>
              </a:defRPr>
            </a:lvl1pPr>
            <a:lvl2pPr marL="914400" marR="0" lvl="1" indent="-323850" algn="l" rtl="0">
              <a:lnSpc>
                <a:spcPct val="115000"/>
              </a:lnSpc>
              <a:spcBef>
                <a:spcPts val="1600"/>
              </a:spcBef>
              <a:spcAft>
                <a:spcPts val="0"/>
              </a:spcAft>
              <a:buClr>
                <a:srgbClr val="000000"/>
              </a:buClr>
              <a:buSzPts val="1500"/>
              <a:buFont typeface="Proxima Nova"/>
              <a:buChar char="○"/>
              <a:defRPr sz="1500" i="0" u="none" strike="noStrike" cap="none">
                <a:solidFill>
                  <a:srgbClr val="000000"/>
                </a:solidFill>
                <a:latin typeface="Proxima Nova"/>
                <a:ea typeface="Proxima Nova"/>
                <a:cs typeface="Proxima Nova"/>
                <a:sym typeface="Proxima Nova"/>
              </a:defRPr>
            </a:lvl2pPr>
            <a:lvl3pPr marL="1371600" marR="0" lvl="2" indent="-311150" algn="l" rtl="0">
              <a:lnSpc>
                <a:spcPct val="115000"/>
              </a:lnSpc>
              <a:spcBef>
                <a:spcPts val="1600"/>
              </a:spcBef>
              <a:spcAft>
                <a:spcPts val="0"/>
              </a:spcAft>
              <a:buClr>
                <a:srgbClr val="000000"/>
              </a:buClr>
              <a:buSzPts val="1300"/>
              <a:buFont typeface="Proxima Nova"/>
              <a:buChar char="■"/>
              <a:defRPr sz="1300" i="0" u="none" strike="noStrike" cap="none">
                <a:solidFill>
                  <a:srgbClr val="000000"/>
                </a:solidFill>
                <a:latin typeface="Proxima Nova"/>
                <a:ea typeface="Proxima Nova"/>
                <a:cs typeface="Proxima Nova"/>
                <a:sym typeface="Proxima Nova"/>
              </a:defRPr>
            </a:lvl3pPr>
            <a:lvl4pPr marL="1828800" marR="0" lvl="3" indent="-304800" algn="l" rtl="0">
              <a:lnSpc>
                <a:spcPct val="115000"/>
              </a:lnSpc>
              <a:spcBef>
                <a:spcPts val="16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4pPr>
            <a:lvl5pPr marL="2286000" marR="0" lvl="4" indent="-304800" algn="l" rtl="0">
              <a:lnSpc>
                <a:spcPct val="115000"/>
              </a:lnSpc>
              <a:spcBef>
                <a:spcPts val="16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5pPr>
            <a:lvl6pPr marL="2743200" marR="0" lvl="5" indent="-304800" algn="l" rtl="0">
              <a:lnSpc>
                <a:spcPct val="115000"/>
              </a:lnSpc>
              <a:spcBef>
                <a:spcPts val="16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6pPr>
            <a:lvl7pPr marL="3200400" marR="0" lvl="6" indent="-304800" algn="l" rtl="0">
              <a:lnSpc>
                <a:spcPct val="115000"/>
              </a:lnSpc>
              <a:spcBef>
                <a:spcPts val="16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7pPr>
            <a:lvl8pPr marL="3657600" marR="0" lvl="7" indent="-304800" algn="l" rtl="0">
              <a:lnSpc>
                <a:spcPct val="115000"/>
              </a:lnSpc>
              <a:spcBef>
                <a:spcPts val="16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8pPr>
            <a:lvl9pPr marL="4114800" marR="0" lvl="8" indent="-304800" algn="l" rtl="0">
              <a:lnSpc>
                <a:spcPct val="115000"/>
              </a:lnSpc>
              <a:spcBef>
                <a:spcPts val="1600"/>
              </a:spcBef>
              <a:spcAft>
                <a:spcPts val="160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for use with images)">
  <p:cSld name="Title Only (for use with images)">
    <p:spTree>
      <p:nvGrpSpPr>
        <p:cNvPr id="1" name="Shape 32"/>
        <p:cNvGrpSpPr/>
        <p:nvPr/>
      </p:nvGrpSpPr>
      <p:grpSpPr>
        <a:xfrm>
          <a:off x="0" y="0"/>
          <a:ext cx="0" cy="0"/>
          <a:chOff x="0" y="0"/>
          <a:chExt cx="0" cy="0"/>
        </a:xfrm>
      </p:grpSpPr>
      <p:sp>
        <p:nvSpPr>
          <p:cNvPr id="33" name="Google Shape;33;p6"/>
          <p:cNvSpPr txBox="1">
            <a:spLocks noGrp="1"/>
          </p:cNvSpPr>
          <p:nvPr>
            <p:ph type="ftr" idx="11"/>
          </p:nvPr>
        </p:nvSpPr>
        <p:spPr>
          <a:xfrm>
            <a:off x="313266" y="6356351"/>
            <a:ext cx="2895600" cy="366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title"/>
          </p:nvPr>
        </p:nvSpPr>
        <p:spPr>
          <a:xfrm>
            <a:off x="311700" y="972403"/>
            <a:ext cx="8520600" cy="763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562100"/>
              </a:buClr>
              <a:buSzPts val="2600"/>
              <a:buFont typeface="Proxima Nova"/>
              <a:buNone/>
              <a:defRPr sz="2400" b="1" i="0" u="none" strike="noStrike" cap="none">
                <a:solidFill>
                  <a:srgbClr val="562100"/>
                </a:solidFill>
                <a:latin typeface="Proxima Nova"/>
                <a:ea typeface="Proxima Nova"/>
                <a:cs typeface="Proxima Nova"/>
                <a:sym typeface="Proxima Nova"/>
              </a:defRPr>
            </a:lvl1pPr>
            <a:lvl2pPr marR="0" lvl="1" algn="l">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2pPr>
            <a:lvl3pPr marR="0" lvl="2" algn="l">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3pPr>
            <a:lvl4pPr marR="0" lvl="3" algn="l">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4pPr>
            <a:lvl5pPr marR="0" lvl="4" algn="l">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5pPr>
            <a:lvl6pPr marR="0" lvl="5" algn="l">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6pPr>
            <a:lvl7pPr marR="0" lvl="6" algn="l">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7pPr>
            <a:lvl8pPr marR="0" lvl="7" algn="l">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8pPr>
            <a:lvl9pPr marR="0" lvl="8" algn="l">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Only (for use with images)">
  <p:cSld name="Caption Only (for use with images)">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311700" y="5539167"/>
            <a:ext cx="6962400" cy="507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2"/>
              </a:buClr>
              <a:buSzPts val="1400"/>
              <a:buNone/>
              <a:defRPr sz="1400" i="0" u="none" strike="noStrike" cap="none">
                <a:solidFill>
                  <a:schemeClr val="dk2"/>
                </a:solidFill>
              </a:defRPr>
            </a:lvl1pPr>
            <a:lvl2pPr marL="914400" lvl="1" indent="-317500" algn="l">
              <a:lnSpc>
                <a:spcPct val="115000"/>
              </a:lnSpc>
              <a:spcBef>
                <a:spcPts val="1600"/>
              </a:spcBef>
              <a:spcAft>
                <a:spcPts val="0"/>
              </a:spcAft>
              <a:buClr>
                <a:schemeClr val="dk2"/>
              </a:buClr>
              <a:buSzPts val="1400"/>
              <a:buChar char="○"/>
              <a:defRPr>
                <a:solidFill>
                  <a:schemeClr val="dk2"/>
                </a:solidFill>
              </a:defRPr>
            </a:lvl2pPr>
            <a:lvl3pPr marL="1371600" lvl="2" indent="-317500" algn="l">
              <a:lnSpc>
                <a:spcPct val="115000"/>
              </a:lnSpc>
              <a:spcBef>
                <a:spcPts val="1600"/>
              </a:spcBef>
              <a:spcAft>
                <a:spcPts val="0"/>
              </a:spcAft>
              <a:buClr>
                <a:schemeClr val="dk2"/>
              </a:buClr>
              <a:buSzPts val="1400"/>
              <a:buChar char="■"/>
              <a:defRPr>
                <a:solidFill>
                  <a:schemeClr val="dk2"/>
                </a:solidFill>
              </a:defRPr>
            </a:lvl3pPr>
            <a:lvl4pPr marL="1828800" lvl="3" indent="-317500" algn="l">
              <a:lnSpc>
                <a:spcPct val="115000"/>
              </a:lnSpc>
              <a:spcBef>
                <a:spcPts val="1600"/>
              </a:spcBef>
              <a:spcAft>
                <a:spcPts val="0"/>
              </a:spcAft>
              <a:buClr>
                <a:schemeClr val="dk2"/>
              </a:buClr>
              <a:buSzPts val="1400"/>
              <a:buChar char="●"/>
              <a:defRPr>
                <a:solidFill>
                  <a:schemeClr val="dk2"/>
                </a:solidFill>
              </a:defRPr>
            </a:lvl4pPr>
            <a:lvl5pPr marL="2286000" lvl="4" indent="-317500" algn="l">
              <a:lnSpc>
                <a:spcPct val="115000"/>
              </a:lnSpc>
              <a:spcBef>
                <a:spcPts val="1600"/>
              </a:spcBef>
              <a:spcAft>
                <a:spcPts val="0"/>
              </a:spcAft>
              <a:buClr>
                <a:schemeClr val="dk2"/>
              </a:buClr>
              <a:buSzPts val="1400"/>
              <a:buChar char="○"/>
              <a:defRPr>
                <a:solidFill>
                  <a:schemeClr val="dk2"/>
                </a:solidFill>
              </a:defRPr>
            </a:lvl5pPr>
            <a:lvl6pPr marL="2743200" lvl="5" indent="-317500" algn="l">
              <a:lnSpc>
                <a:spcPct val="115000"/>
              </a:lnSpc>
              <a:spcBef>
                <a:spcPts val="1600"/>
              </a:spcBef>
              <a:spcAft>
                <a:spcPts val="0"/>
              </a:spcAft>
              <a:buClr>
                <a:schemeClr val="dk2"/>
              </a:buClr>
              <a:buSzPts val="1400"/>
              <a:buChar char="■"/>
              <a:defRPr>
                <a:solidFill>
                  <a:schemeClr val="dk2"/>
                </a:solidFill>
              </a:defRPr>
            </a:lvl6pPr>
            <a:lvl7pPr marL="3200400" lvl="6" indent="-317500" algn="l">
              <a:lnSpc>
                <a:spcPct val="115000"/>
              </a:lnSpc>
              <a:spcBef>
                <a:spcPts val="1600"/>
              </a:spcBef>
              <a:spcAft>
                <a:spcPts val="0"/>
              </a:spcAft>
              <a:buClr>
                <a:schemeClr val="dk2"/>
              </a:buClr>
              <a:buSzPts val="1400"/>
              <a:buChar char="●"/>
              <a:defRPr>
                <a:solidFill>
                  <a:schemeClr val="dk2"/>
                </a:solidFill>
              </a:defRPr>
            </a:lvl7pPr>
            <a:lvl8pPr marL="3657600" lvl="7" indent="-317500" algn="l">
              <a:lnSpc>
                <a:spcPct val="115000"/>
              </a:lnSpc>
              <a:spcBef>
                <a:spcPts val="1600"/>
              </a:spcBef>
              <a:spcAft>
                <a:spcPts val="0"/>
              </a:spcAft>
              <a:buClr>
                <a:schemeClr val="dk2"/>
              </a:buClr>
              <a:buSzPts val="1400"/>
              <a:buChar char="○"/>
              <a:defRPr>
                <a:solidFill>
                  <a:schemeClr val="dk2"/>
                </a:solidFill>
              </a:defRPr>
            </a:lvl8pPr>
            <a:lvl9pPr marL="4114800" lvl="8" indent="-317500" algn="l">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37" name="Google Shape;37;p7"/>
          <p:cNvSpPr txBox="1">
            <a:spLocks noGrp="1"/>
          </p:cNvSpPr>
          <p:nvPr>
            <p:ph type="ftr" idx="11"/>
          </p:nvPr>
        </p:nvSpPr>
        <p:spPr>
          <a:xfrm>
            <a:off x="313266" y="6356351"/>
            <a:ext cx="2895600" cy="366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800">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962944"/>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562100"/>
              </a:buClr>
              <a:buSzPts val="2400"/>
              <a:buFont typeface="Proxima Nova"/>
              <a:buNone/>
              <a:defRPr sz="2400" b="1" i="0" u="none" strike="noStrike" cap="none">
                <a:solidFill>
                  <a:srgbClr val="562100"/>
                </a:solidFill>
                <a:latin typeface="Proxima Nova"/>
                <a:ea typeface="Proxima Nova"/>
                <a:cs typeface="Proxima Nova"/>
                <a:sym typeface="Proxima Nova"/>
              </a:defRPr>
            </a:lvl1pPr>
            <a:lvl2pPr marR="0" lvl="1" algn="l" rtl="0">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2pPr>
            <a:lvl3pPr marR="0" lvl="2" algn="l" rtl="0">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3pPr>
            <a:lvl4pPr marR="0" lvl="3" algn="l" rtl="0">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4pPr>
            <a:lvl5pPr marR="0" lvl="4" algn="l" rtl="0">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5pPr>
            <a:lvl6pPr marR="0" lvl="5" algn="l" rtl="0">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6pPr>
            <a:lvl7pPr marR="0" lvl="6" algn="l" rtl="0">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7pPr>
            <a:lvl8pPr marR="0" lvl="7" algn="l" rtl="0">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8pPr>
            <a:lvl9pPr marR="0" lvl="8" algn="l" rtl="0">
              <a:lnSpc>
                <a:spcPct val="100000"/>
              </a:lnSpc>
              <a:spcBef>
                <a:spcPts val="0"/>
              </a:spcBef>
              <a:spcAft>
                <a:spcPts val="0"/>
              </a:spcAft>
              <a:buClr>
                <a:srgbClr val="562100"/>
              </a:buClr>
              <a:buSzPts val="2600"/>
              <a:buFont typeface="Georgia"/>
              <a:buNone/>
              <a:defRPr sz="2600" b="0" i="0" u="none" strike="noStrike" cap="none">
                <a:solidFill>
                  <a:srgbClr val="562100"/>
                </a:solidFill>
                <a:latin typeface="Georgia"/>
                <a:ea typeface="Georgia"/>
                <a:cs typeface="Georgia"/>
                <a:sym typeface="Georgia"/>
              </a:defRPr>
            </a:lvl9pPr>
          </a:lstStyle>
          <a:p>
            <a:endParaRPr/>
          </a:p>
        </p:txBody>
      </p:sp>
      <p:sp>
        <p:nvSpPr>
          <p:cNvPr id="7" name="Google Shape;7;p1"/>
          <p:cNvSpPr txBox="1">
            <a:spLocks noGrp="1"/>
          </p:cNvSpPr>
          <p:nvPr>
            <p:ph type="body" idx="1"/>
          </p:nvPr>
        </p:nvSpPr>
        <p:spPr>
          <a:xfrm>
            <a:off x="311700" y="1726544"/>
            <a:ext cx="8520600" cy="41451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000000"/>
              </a:buClr>
              <a:buSzPts val="1400"/>
              <a:buFont typeface="Proxima Nova"/>
              <a:buChar char="●"/>
              <a:defRPr b="0" i="0" u="none" strike="noStrike" cap="none">
                <a:solidFill>
                  <a:srgbClr val="000000"/>
                </a:solidFill>
                <a:latin typeface="Proxima Nova"/>
                <a:ea typeface="Proxima Nova"/>
                <a:cs typeface="Proxima Nova"/>
                <a:sym typeface="Proxima Nova"/>
              </a:defRPr>
            </a:lvl1pPr>
            <a:lvl2pPr marL="914400" marR="0" lvl="1" indent="-304800" algn="l" rtl="0">
              <a:lnSpc>
                <a:spcPct val="115000"/>
              </a:lnSpc>
              <a:spcBef>
                <a:spcPts val="1600"/>
              </a:spcBef>
              <a:spcAft>
                <a:spcPts val="0"/>
              </a:spcAft>
              <a:buClr>
                <a:srgbClr val="000000"/>
              </a:buClr>
              <a:buSzPts val="1200"/>
              <a:buFont typeface="Proxima Nova"/>
              <a:buChar char="○"/>
              <a:defRPr sz="1200" b="0" i="0" u="none" strike="noStrike" cap="none">
                <a:solidFill>
                  <a:srgbClr val="000000"/>
                </a:solidFill>
                <a:latin typeface="Proxima Nova"/>
                <a:ea typeface="Proxima Nova"/>
                <a:cs typeface="Proxima Nova"/>
                <a:sym typeface="Proxima Nova"/>
              </a:defRPr>
            </a:lvl2pPr>
            <a:lvl3pPr marL="1371600" marR="0" lvl="2" indent="-304800" algn="l" rtl="0">
              <a:lnSpc>
                <a:spcPct val="115000"/>
              </a:lnSpc>
              <a:spcBef>
                <a:spcPts val="1600"/>
              </a:spcBef>
              <a:spcAft>
                <a:spcPts val="0"/>
              </a:spcAft>
              <a:buClr>
                <a:srgbClr val="000000"/>
              </a:buClr>
              <a:buSzPts val="1200"/>
              <a:buFont typeface="Proxima Nova"/>
              <a:buChar char="■"/>
              <a:defRPr sz="1200" b="0" i="0" u="none" strike="noStrike" cap="none">
                <a:solidFill>
                  <a:srgbClr val="000000"/>
                </a:solidFill>
                <a:latin typeface="Proxima Nova"/>
                <a:ea typeface="Proxima Nova"/>
                <a:cs typeface="Proxima Nova"/>
                <a:sym typeface="Proxima Nova"/>
              </a:defRPr>
            </a:lvl3pPr>
            <a:lvl4pPr marL="1828800" marR="0" lvl="3" indent="-304800" algn="l" rtl="0">
              <a:lnSpc>
                <a:spcPct val="115000"/>
              </a:lnSpc>
              <a:spcBef>
                <a:spcPts val="1600"/>
              </a:spcBef>
              <a:spcAft>
                <a:spcPts val="0"/>
              </a:spcAft>
              <a:buClr>
                <a:srgbClr val="000000"/>
              </a:buClr>
              <a:buSzPts val="1200"/>
              <a:buFont typeface="Proxima Nova"/>
              <a:buChar char="●"/>
              <a:defRPr sz="1200" b="0" i="0" u="none" strike="noStrike" cap="none">
                <a:solidFill>
                  <a:srgbClr val="000000"/>
                </a:solidFill>
                <a:latin typeface="Proxima Nova"/>
                <a:ea typeface="Proxima Nova"/>
                <a:cs typeface="Proxima Nova"/>
                <a:sym typeface="Proxima Nova"/>
              </a:defRPr>
            </a:lvl4pPr>
            <a:lvl5pPr marL="2286000" marR="0" lvl="4" indent="-304800" algn="l" rtl="0">
              <a:lnSpc>
                <a:spcPct val="115000"/>
              </a:lnSpc>
              <a:spcBef>
                <a:spcPts val="1600"/>
              </a:spcBef>
              <a:spcAft>
                <a:spcPts val="0"/>
              </a:spcAft>
              <a:buClr>
                <a:srgbClr val="000000"/>
              </a:buClr>
              <a:buSzPts val="1200"/>
              <a:buFont typeface="Proxima Nova"/>
              <a:buChar char="○"/>
              <a:defRPr sz="1200" b="0" i="0" u="none" strike="noStrike" cap="none">
                <a:solidFill>
                  <a:srgbClr val="000000"/>
                </a:solidFill>
                <a:latin typeface="Proxima Nova"/>
                <a:ea typeface="Proxima Nova"/>
                <a:cs typeface="Proxima Nova"/>
                <a:sym typeface="Proxima Nova"/>
              </a:defRPr>
            </a:lvl5pPr>
            <a:lvl6pPr marL="2743200" marR="0" lvl="5" indent="-304800" algn="l" rtl="0">
              <a:lnSpc>
                <a:spcPct val="115000"/>
              </a:lnSpc>
              <a:spcBef>
                <a:spcPts val="1600"/>
              </a:spcBef>
              <a:spcAft>
                <a:spcPts val="0"/>
              </a:spcAft>
              <a:buClr>
                <a:srgbClr val="000000"/>
              </a:buClr>
              <a:buSzPts val="1200"/>
              <a:buFont typeface="Proxima Nova"/>
              <a:buChar char="■"/>
              <a:defRPr sz="1200" b="0" i="0" u="none" strike="noStrike" cap="none">
                <a:solidFill>
                  <a:srgbClr val="000000"/>
                </a:solidFill>
                <a:latin typeface="Proxima Nova"/>
                <a:ea typeface="Proxima Nova"/>
                <a:cs typeface="Proxima Nova"/>
                <a:sym typeface="Proxima Nova"/>
              </a:defRPr>
            </a:lvl6pPr>
            <a:lvl7pPr marL="3200400" marR="0" lvl="6" indent="-304800" algn="l" rtl="0">
              <a:lnSpc>
                <a:spcPct val="115000"/>
              </a:lnSpc>
              <a:spcBef>
                <a:spcPts val="1600"/>
              </a:spcBef>
              <a:spcAft>
                <a:spcPts val="0"/>
              </a:spcAft>
              <a:buClr>
                <a:srgbClr val="000000"/>
              </a:buClr>
              <a:buSzPts val="1200"/>
              <a:buFont typeface="Proxima Nova"/>
              <a:buChar char="●"/>
              <a:defRPr sz="1200" b="0" i="0" u="none" strike="noStrike" cap="none">
                <a:solidFill>
                  <a:srgbClr val="000000"/>
                </a:solidFill>
                <a:latin typeface="Proxima Nova"/>
                <a:ea typeface="Proxima Nova"/>
                <a:cs typeface="Proxima Nova"/>
                <a:sym typeface="Proxima Nova"/>
              </a:defRPr>
            </a:lvl7pPr>
            <a:lvl8pPr marL="3657600" marR="0" lvl="7" indent="-304800" algn="l" rtl="0">
              <a:lnSpc>
                <a:spcPct val="115000"/>
              </a:lnSpc>
              <a:spcBef>
                <a:spcPts val="1600"/>
              </a:spcBef>
              <a:spcAft>
                <a:spcPts val="0"/>
              </a:spcAft>
              <a:buClr>
                <a:srgbClr val="000000"/>
              </a:buClr>
              <a:buSzPts val="1200"/>
              <a:buFont typeface="Proxima Nova"/>
              <a:buChar char="○"/>
              <a:defRPr sz="1200" b="0" i="0" u="none" strike="noStrike" cap="none">
                <a:solidFill>
                  <a:srgbClr val="000000"/>
                </a:solidFill>
                <a:latin typeface="Proxima Nova"/>
                <a:ea typeface="Proxima Nova"/>
                <a:cs typeface="Proxima Nova"/>
                <a:sym typeface="Proxima Nova"/>
              </a:defRPr>
            </a:lvl8pPr>
            <a:lvl9pPr marL="4114800" marR="0" lvl="8" indent="-304800" algn="l" rtl="0">
              <a:lnSpc>
                <a:spcPct val="115000"/>
              </a:lnSpc>
              <a:spcBef>
                <a:spcPts val="1600"/>
              </a:spcBef>
              <a:spcAft>
                <a:spcPts val="1600"/>
              </a:spcAft>
              <a:buClr>
                <a:srgbClr val="000000"/>
              </a:buClr>
              <a:buSzPts val="1200"/>
              <a:buFont typeface="Proxima Nova"/>
              <a:buChar char="■"/>
              <a:defRPr sz="1200" b="0" i="0" u="none" strike="noStrike" cap="none">
                <a:solidFill>
                  <a:srgbClr val="000000"/>
                </a:solidFill>
                <a:latin typeface="Proxima Nova"/>
                <a:ea typeface="Proxima Nova"/>
                <a:cs typeface="Proxima Nova"/>
                <a:sym typeface="Proxima Nova"/>
              </a:defRPr>
            </a:lvl9pPr>
          </a:lstStyle>
          <a:p>
            <a:endParaRPr/>
          </a:p>
        </p:txBody>
      </p:sp>
      <p:cxnSp>
        <p:nvCxnSpPr>
          <p:cNvPr id="8" name="Google Shape;8;p1"/>
          <p:cNvCxnSpPr/>
          <p:nvPr/>
        </p:nvCxnSpPr>
        <p:spPr>
          <a:xfrm rot="10800000" flipH="1">
            <a:off x="329100" y="751799"/>
            <a:ext cx="8485800" cy="13500"/>
          </a:xfrm>
          <a:prstGeom prst="straightConnector1">
            <a:avLst/>
          </a:prstGeom>
          <a:noFill/>
          <a:ln w="9525" cap="flat" cmpd="sng">
            <a:solidFill>
              <a:srgbClr val="562100"/>
            </a:solidFill>
            <a:prstDash val="solid"/>
            <a:round/>
            <a:headEnd type="none" w="sm" len="sm"/>
            <a:tailEnd type="none" w="sm" len="sm"/>
          </a:ln>
        </p:spPr>
      </p:cxnSp>
      <p:sp>
        <p:nvSpPr>
          <p:cNvPr id="9" name="Google Shape;9;p1"/>
          <p:cNvSpPr txBox="1"/>
          <p:nvPr/>
        </p:nvSpPr>
        <p:spPr>
          <a:xfrm>
            <a:off x="6553200" y="6356351"/>
            <a:ext cx="2133600" cy="366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A5A5A5"/>
                </a:solidFill>
                <a:latin typeface="Arial"/>
                <a:ea typeface="Arial"/>
                <a:cs typeface="Arial"/>
                <a:sym typeface="Arial"/>
              </a:rPr>
              <a:t>‹#›</a:t>
            </a:fld>
            <a:endParaRPr sz="800" b="0" i="0" u="none" strike="noStrike" cap="none">
              <a:solidFill>
                <a:srgbClr val="A5A5A5"/>
              </a:solidFill>
              <a:latin typeface="Arial"/>
              <a:ea typeface="Arial"/>
              <a:cs typeface="Arial"/>
              <a:sym typeface="Arial"/>
            </a:endParaRPr>
          </a:p>
        </p:txBody>
      </p:sp>
      <p:pic>
        <p:nvPicPr>
          <p:cNvPr id="10" name="Google Shape;10;p1"/>
          <p:cNvPicPr preferRelativeResize="0"/>
          <p:nvPr/>
        </p:nvPicPr>
        <p:blipFill>
          <a:blip r:embed="rId7">
            <a:alphaModFix/>
          </a:blip>
          <a:stretch>
            <a:fillRect/>
          </a:stretch>
        </p:blipFill>
        <p:spPr>
          <a:xfrm>
            <a:off x="267475" y="199901"/>
            <a:ext cx="1210747" cy="373025"/>
          </a:xfrm>
          <a:prstGeom prst="rect">
            <a:avLst/>
          </a:prstGeom>
          <a:noFill/>
          <a:ln>
            <a:noFill/>
          </a:ln>
        </p:spPr>
      </p:pic>
      <p:sp>
        <p:nvSpPr>
          <p:cNvPr id="11" name="Google Shape;11;p1"/>
          <p:cNvSpPr txBox="1">
            <a:spLocks noGrp="1"/>
          </p:cNvSpPr>
          <p:nvPr>
            <p:ph type="ftr" idx="11"/>
          </p:nvPr>
        </p:nvSpPr>
        <p:spPr>
          <a:xfrm>
            <a:off x="313266" y="6356351"/>
            <a:ext cx="2895600" cy="366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A5A5A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image" Target="../media/image9.png"/><Relationship Id="rId5" Type="http://schemas.openxmlformats.org/officeDocument/2006/relationships/diagramQuickStyle" Target="../diagrams/quickStyle3.xml"/><Relationship Id="rId10" Type="http://schemas.openxmlformats.org/officeDocument/2006/relationships/image" Target="../media/image8.png"/><Relationship Id="rId4" Type="http://schemas.openxmlformats.org/officeDocument/2006/relationships/diagramLayout" Target="../diagrams/layout3.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microsoft.com/office/2007/relationships/diagramDrawing" Target="../diagrams/drawing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businessservices.lehigh.edu/supplier-diversity-progra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hyperlink" Target="mailto:insbdc@lehigh.edu" TargetMode="External"/><Relationship Id="rId4" Type="http://schemas.openxmlformats.org/officeDocument/2006/relationships/hyperlink" Target="https://business.lehigh.edu/centers/small-business-development-cen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0"/>
          <p:cNvSpPr txBox="1">
            <a:spLocks noGrp="1"/>
          </p:cNvSpPr>
          <p:nvPr>
            <p:ph type="ctrTitle"/>
          </p:nvPr>
        </p:nvSpPr>
        <p:spPr>
          <a:xfrm>
            <a:off x="803957" y="1667376"/>
            <a:ext cx="7684072" cy="268447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n-US" dirty="0"/>
            </a:br>
            <a:br>
              <a:rPr lang="en-US" dirty="0"/>
            </a:br>
            <a:r>
              <a:rPr lang="en-US" dirty="0"/>
              <a:t>Supplier Diversity Program Introduction</a:t>
            </a:r>
            <a:endParaRPr dirty="0"/>
          </a:p>
        </p:txBody>
      </p:sp>
      <p:pic>
        <p:nvPicPr>
          <p:cNvPr id="3" name="Picture 2">
            <a:extLst>
              <a:ext uri="{FF2B5EF4-FFF2-40B4-BE49-F238E27FC236}">
                <a16:creationId xmlns:a16="http://schemas.microsoft.com/office/drawing/2014/main" id="{76562EAC-B37F-4780-818F-A4EFCBC4FCF3}"/>
              </a:ext>
            </a:extLst>
          </p:cNvPr>
          <p:cNvPicPr>
            <a:picLocks noChangeAspect="1"/>
          </p:cNvPicPr>
          <p:nvPr/>
        </p:nvPicPr>
        <p:blipFill>
          <a:blip r:embed="rId3"/>
          <a:stretch>
            <a:fillRect/>
          </a:stretch>
        </p:blipFill>
        <p:spPr>
          <a:xfrm>
            <a:off x="3104696" y="729842"/>
            <a:ext cx="2934607" cy="12669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2424142" y="150900"/>
            <a:ext cx="7661418"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Questions about Supplier Diversity?</a:t>
            </a:r>
            <a:endParaRPr dirty="0"/>
          </a:p>
        </p:txBody>
      </p:sp>
      <p:pic>
        <p:nvPicPr>
          <p:cNvPr id="6" name="Picture 2" descr="Supplier Diversity Program">
            <a:extLst>
              <a:ext uri="{FF2B5EF4-FFF2-40B4-BE49-F238E27FC236}">
                <a16:creationId xmlns:a16="http://schemas.microsoft.com/office/drawing/2014/main" id="{A19CC1FD-512C-4E67-A833-C2FF4BC8A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228" y="2045686"/>
            <a:ext cx="4092984" cy="268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89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3" name="Title 2">
            <a:extLst>
              <a:ext uri="{FF2B5EF4-FFF2-40B4-BE49-F238E27FC236}">
                <a16:creationId xmlns:a16="http://schemas.microsoft.com/office/drawing/2014/main" id="{A7BF8653-F1BE-4385-9527-55603DCA1479}"/>
              </a:ext>
            </a:extLst>
          </p:cNvPr>
          <p:cNvSpPr>
            <a:spLocks noGrp="1"/>
          </p:cNvSpPr>
          <p:nvPr>
            <p:ph type="title"/>
          </p:nvPr>
        </p:nvSpPr>
        <p:spPr>
          <a:xfrm>
            <a:off x="2547906" y="93810"/>
            <a:ext cx="6198300" cy="763500"/>
          </a:xfrm>
        </p:spPr>
        <p:txBody>
          <a:bodyPr/>
          <a:lstStyle/>
          <a:p>
            <a:r>
              <a:rPr lang="en-US" dirty="0"/>
              <a:t>What is Supplier Diversity?</a:t>
            </a:r>
          </a:p>
        </p:txBody>
      </p:sp>
      <p:pic>
        <p:nvPicPr>
          <p:cNvPr id="6" name="Picture 4" descr="The Need for Supplier Diversity | riskmethods">
            <a:extLst>
              <a:ext uri="{FF2B5EF4-FFF2-40B4-BE49-F238E27FC236}">
                <a16:creationId xmlns:a16="http://schemas.microsoft.com/office/drawing/2014/main" id="{F1F9FF42-3873-4D17-B91F-69D630E58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075" y="1698451"/>
            <a:ext cx="5089849" cy="346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014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A25E-78C2-48F6-AF3C-317713D0FF9D}"/>
              </a:ext>
            </a:extLst>
          </p:cNvPr>
          <p:cNvSpPr>
            <a:spLocks noGrp="1"/>
          </p:cNvSpPr>
          <p:nvPr>
            <p:ph type="title"/>
          </p:nvPr>
        </p:nvSpPr>
        <p:spPr>
          <a:xfrm>
            <a:off x="2033967" y="155075"/>
            <a:ext cx="7942782" cy="763500"/>
          </a:xfrm>
        </p:spPr>
        <p:txBody>
          <a:bodyPr/>
          <a:lstStyle/>
          <a:p>
            <a:pPr algn="ctr"/>
            <a:r>
              <a:rPr lang="en-US" dirty="0"/>
              <a:t>Lehigh’s Mission to Supplier Diversity			</a:t>
            </a:r>
          </a:p>
        </p:txBody>
      </p:sp>
      <p:graphicFrame>
        <p:nvGraphicFramePr>
          <p:cNvPr id="5" name="Diagram 4">
            <a:extLst>
              <a:ext uri="{FF2B5EF4-FFF2-40B4-BE49-F238E27FC236}">
                <a16:creationId xmlns:a16="http://schemas.microsoft.com/office/drawing/2014/main" id="{6F519112-9A78-43CB-ADA5-10D7A6E2C68A}"/>
              </a:ext>
            </a:extLst>
          </p:cNvPr>
          <p:cNvGraphicFramePr/>
          <p:nvPr>
            <p:extLst>
              <p:ext uri="{D42A27DB-BD31-4B8C-83A1-F6EECF244321}">
                <p14:modId xmlns:p14="http://schemas.microsoft.com/office/powerpoint/2010/main" val="687013873"/>
              </p:ext>
            </p:extLst>
          </p:nvPr>
        </p:nvGraphicFramePr>
        <p:xfrm>
          <a:off x="373844" y="1527921"/>
          <a:ext cx="6198300" cy="414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D7BE111E-711C-459D-B929-666612F4BC4D}"/>
              </a:ext>
            </a:extLst>
          </p:cNvPr>
          <p:cNvPicPr>
            <a:picLocks noChangeAspect="1"/>
          </p:cNvPicPr>
          <p:nvPr/>
        </p:nvPicPr>
        <p:blipFill>
          <a:blip r:embed="rId8"/>
          <a:stretch>
            <a:fillRect/>
          </a:stretch>
        </p:blipFill>
        <p:spPr>
          <a:xfrm>
            <a:off x="6803086" y="2261387"/>
            <a:ext cx="2227942" cy="2335226"/>
          </a:xfrm>
          <a:prstGeom prst="rect">
            <a:avLst/>
          </a:prstGeom>
        </p:spPr>
      </p:pic>
    </p:spTree>
    <p:extLst>
      <p:ext uri="{BB962C8B-B14F-4D97-AF65-F5344CB8AC3E}">
        <p14:creationId xmlns:p14="http://schemas.microsoft.com/office/powerpoint/2010/main" val="1780938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2366971" y="188651"/>
            <a:ext cx="6198300" cy="763500"/>
          </a:xfrm>
          <a:prstGeom prst="rect">
            <a:avLst/>
          </a:prstGeom>
        </p:spPr>
        <p:txBody>
          <a:bodyPr spcFirstLastPara="1" wrap="square" lIns="91425" tIns="91425" rIns="91425" bIns="91425" anchor="t" anchorCtr="0">
            <a:noAutofit/>
          </a:bodyPr>
          <a:lstStyle/>
          <a:p>
            <a:r>
              <a:rPr lang="en-US" dirty="0"/>
              <a:t>What is a Diverse Supplier?</a:t>
            </a:r>
            <a:br>
              <a:rPr lang="en-US" dirty="0"/>
            </a:br>
            <a:endParaRPr dirty="0"/>
          </a:p>
        </p:txBody>
      </p:sp>
      <p:graphicFrame>
        <p:nvGraphicFramePr>
          <p:cNvPr id="6" name="Diagram 5">
            <a:extLst>
              <a:ext uri="{FF2B5EF4-FFF2-40B4-BE49-F238E27FC236}">
                <a16:creationId xmlns:a16="http://schemas.microsoft.com/office/drawing/2014/main" id="{002678D7-69C8-40BD-ADB1-B512CED7B6BE}"/>
              </a:ext>
            </a:extLst>
          </p:cNvPr>
          <p:cNvGraphicFramePr/>
          <p:nvPr>
            <p:extLst>
              <p:ext uri="{D42A27DB-BD31-4B8C-83A1-F6EECF244321}">
                <p14:modId xmlns:p14="http://schemas.microsoft.com/office/powerpoint/2010/main" val="1062072676"/>
              </p:ext>
            </p:extLst>
          </p:nvPr>
        </p:nvGraphicFramePr>
        <p:xfrm>
          <a:off x="790112" y="2363124"/>
          <a:ext cx="8540319" cy="2292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C13D2146-55DC-4C98-8255-8653BC69401D}"/>
              </a:ext>
            </a:extLst>
          </p:cNvPr>
          <p:cNvSpPr txBox="1"/>
          <p:nvPr/>
        </p:nvSpPr>
        <p:spPr>
          <a:xfrm>
            <a:off x="640671" y="1164658"/>
            <a:ext cx="7670307" cy="1292662"/>
          </a:xfrm>
          <a:prstGeom prst="rect">
            <a:avLst/>
          </a:prstGeom>
          <a:noFill/>
        </p:spPr>
        <p:txBody>
          <a:bodyPr wrap="square" rtlCol="0">
            <a:spAutoFit/>
          </a:bodyPr>
          <a:lstStyle/>
          <a:p>
            <a:r>
              <a:rPr lang="en-US" sz="1600" b="0" i="0" dirty="0">
                <a:solidFill>
                  <a:schemeClr val="tx1"/>
                </a:solidFill>
                <a:effectLst/>
                <a:latin typeface="Cambria" panose="02040503050406030204" pitchFamily="18" charset="0"/>
                <a:ea typeface="Cambria" panose="02040503050406030204" pitchFamily="18" charset="0"/>
              </a:rPr>
              <a:t>A diverse supplier is, in the broadest sense, a business that is 51% or more owned and operated by an individual or group that is part of a traditionally underrepresented or underserved group. There are more than a dozen categories used to identify a supplier as diverse. </a:t>
            </a:r>
          </a:p>
          <a:p>
            <a:endParaRPr lang="en-US" dirty="0"/>
          </a:p>
        </p:txBody>
      </p:sp>
      <p:sp>
        <p:nvSpPr>
          <p:cNvPr id="11" name="TextBox 10">
            <a:extLst>
              <a:ext uri="{FF2B5EF4-FFF2-40B4-BE49-F238E27FC236}">
                <a16:creationId xmlns:a16="http://schemas.microsoft.com/office/drawing/2014/main" id="{1491EB4E-0ABF-429A-87AC-6FF954E8B21E}"/>
              </a:ext>
            </a:extLst>
          </p:cNvPr>
          <p:cNvSpPr txBox="1"/>
          <p:nvPr/>
        </p:nvSpPr>
        <p:spPr>
          <a:xfrm>
            <a:off x="640671" y="5038597"/>
            <a:ext cx="7670307" cy="1046440"/>
          </a:xfrm>
          <a:prstGeom prst="rect">
            <a:avLst/>
          </a:prstGeom>
          <a:noFill/>
        </p:spPr>
        <p:txBody>
          <a:bodyPr wrap="square" rtlCol="0">
            <a:spAutoFit/>
          </a:bodyPr>
          <a:lstStyle/>
          <a:p>
            <a:pPr marL="0" lvl="0" indent="0" algn="l" rtl="0">
              <a:spcBef>
                <a:spcPts val="0"/>
              </a:spcBef>
              <a:spcAft>
                <a:spcPts val="0"/>
              </a:spcAft>
              <a:buNone/>
            </a:pPr>
            <a:r>
              <a:rPr lang="en-US" sz="1600" b="0" i="0" dirty="0">
                <a:solidFill>
                  <a:schemeClr val="tx1"/>
                </a:solidFill>
                <a:effectLst/>
                <a:latin typeface="Cambria" panose="02040503050406030204" pitchFamily="18" charset="0"/>
                <a:ea typeface="Cambria" panose="02040503050406030204" pitchFamily="18" charset="0"/>
              </a:rPr>
              <a:t>Diverse suppliers can be third-party certified or self certified. In order for Lehigh to publicly report diverse supplier spend, it is important to ensure that </a:t>
            </a:r>
            <a:r>
              <a:rPr lang="en-US" sz="1600" dirty="0">
                <a:solidFill>
                  <a:schemeClr val="tx1"/>
                </a:solidFill>
                <a:latin typeface="Cambria" panose="02040503050406030204" pitchFamily="18" charset="0"/>
                <a:ea typeface="Cambria" panose="02040503050406030204" pitchFamily="18" charset="0"/>
              </a:rPr>
              <a:t>our</a:t>
            </a:r>
            <a:r>
              <a:rPr lang="en-US" sz="1600" b="0" i="0" dirty="0">
                <a:solidFill>
                  <a:schemeClr val="tx1"/>
                </a:solidFill>
                <a:effectLst/>
                <a:latin typeface="Cambria" panose="02040503050406030204" pitchFamily="18" charset="0"/>
                <a:ea typeface="Cambria" panose="02040503050406030204" pitchFamily="18" charset="0"/>
              </a:rPr>
              <a:t> suppliers are certified through third-party, state or federal certifying agencies.</a:t>
            </a:r>
            <a:endParaRPr lang="en-US" sz="1600" dirty="0">
              <a:solidFill>
                <a:schemeClr val="tx1"/>
              </a:solidFill>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739004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1421409" y="132628"/>
            <a:ext cx="7833452"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Where do supplier certifications come from? </a:t>
            </a:r>
            <a:endParaRPr dirty="0"/>
          </a:p>
        </p:txBody>
      </p:sp>
      <p:graphicFrame>
        <p:nvGraphicFramePr>
          <p:cNvPr id="2" name="Diagram 1">
            <a:extLst>
              <a:ext uri="{FF2B5EF4-FFF2-40B4-BE49-F238E27FC236}">
                <a16:creationId xmlns:a16="http://schemas.microsoft.com/office/drawing/2014/main" id="{AB756A8C-77EB-48FA-8876-8D92CE2891CC}"/>
              </a:ext>
            </a:extLst>
          </p:cNvPr>
          <p:cNvGraphicFramePr/>
          <p:nvPr>
            <p:extLst>
              <p:ext uri="{D42A27DB-BD31-4B8C-83A1-F6EECF244321}">
                <p14:modId xmlns:p14="http://schemas.microsoft.com/office/powerpoint/2010/main" val="2156154636"/>
              </p:ext>
            </p:extLst>
          </p:nvPr>
        </p:nvGraphicFramePr>
        <p:xfrm>
          <a:off x="319480" y="1249370"/>
          <a:ext cx="6462915" cy="3435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a:extLst>
              <a:ext uri="{FF2B5EF4-FFF2-40B4-BE49-F238E27FC236}">
                <a16:creationId xmlns:a16="http://schemas.microsoft.com/office/drawing/2014/main" id="{94094CC2-79D0-4D04-B86A-376FDFCF7B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1960" y="1444725"/>
            <a:ext cx="1552925" cy="8627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MSDC - National Minority Supplier Development Council">
            <a:extLst>
              <a:ext uri="{FF2B5EF4-FFF2-40B4-BE49-F238E27FC236}">
                <a16:creationId xmlns:a16="http://schemas.microsoft.com/office/drawing/2014/main" id="{34A6EA67-7EF1-4BB5-90BA-148012D44D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91888" y="2377257"/>
            <a:ext cx="1333067" cy="133306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350852EB-BECA-4AEF-8D4F-0479EEF27D3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4451" y="3552099"/>
            <a:ext cx="1462056" cy="9747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A.gov Home | Veterans Affairs">
            <a:extLst>
              <a:ext uri="{FF2B5EF4-FFF2-40B4-BE49-F238E27FC236}">
                <a16:creationId xmlns:a16="http://schemas.microsoft.com/office/drawing/2014/main" id="{74701F50-51AD-4055-A8BB-8EE0DA82FF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72834" y="4581531"/>
            <a:ext cx="1759467" cy="92372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Office of Small &amp; Disadvantaged Business Utilization">
            <a:extLst>
              <a:ext uri="{FF2B5EF4-FFF2-40B4-BE49-F238E27FC236}">
                <a16:creationId xmlns:a16="http://schemas.microsoft.com/office/drawing/2014/main" id="{B90590FB-8072-4597-A959-636C4E8E95D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1960" y="5674528"/>
            <a:ext cx="1887053" cy="9747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5DBB9F-1E7A-4003-BCB0-3030712A73CD}"/>
              </a:ext>
            </a:extLst>
          </p:cNvPr>
          <p:cNvSpPr txBox="1"/>
          <p:nvPr/>
        </p:nvSpPr>
        <p:spPr>
          <a:xfrm>
            <a:off x="541897" y="5028197"/>
            <a:ext cx="6107478" cy="1538883"/>
          </a:xfrm>
          <a:prstGeom prst="rect">
            <a:avLst/>
          </a:prstGeom>
          <a:noFill/>
        </p:spPr>
        <p:txBody>
          <a:bodyPr wrap="square" rtlCol="0">
            <a:spAutoFit/>
          </a:bodyPr>
          <a:lstStyle/>
          <a:p>
            <a:r>
              <a:rPr lang="en-US" sz="1600" dirty="0">
                <a:solidFill>
                  <a:schemeClr val="tx1"/>
                </a:solidFill>
                <a:latin typeface="Cambria" panose="02040503050406030204" pitchFamily="18" charset="0"/>
                <a:ea typeface="Cambria" panose="02040503050406030204" pitchFamily="18" charset="0"/>
              </a:rPr>
              <a:t>These entities </a:t>
            </a:r>
            <a:r>
              <a:rPr lang="en-US" sz="1600" b="0" i="0" dirty="0">
                <a:solidFill>
                  <a:schemeClr val="tx1"/>
                </a:solidFill>
                <a:effectLst/>
                <a:latin typeface="Cambria" panose="02040503050406030204" pitchFamily="18" charset="0"/>
                <a:ea typeface="Cambria" panose="02040503050406030204" pitchFamily="18" charset="0"/>
              </a:rPr>
              <a:t>focus on certifying, connecting and advocating for diverse suppliers by offering nationally recognized third-party certification services.  </a:t>
            </a:r>
            <a:r>
              <a:rPr lang="en-US" sz="1600" dirty="0">
                <a:solidFill>
                  <a:schemeClr val="tx1"/>
                </a:solidFill>
                <a:latin typeface="Cambria" panose="02040503050406030204" pitchFamily="18" charset="0"/>
                <a:ea typeface="Cambria" panose="02040503050406030204" pitchFamily="18" charset="0"/>
              </a:rPr>
              <a:t>They service the public and private sector across all industries. State and local governments and regional councils also offer certification services.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0815-A67F-4F9C-B148-AAEB3EC55D19}"/>
              </a:ext>
            </a:extLst>
          </p:cNvPr>
          <p:cNvSpPr>
            <a:spLocks noGrp="1"/>
          </p:cNvSpPr>
          <p:nvPr>
            <p:ph type="title"/>
          </p:nvPr>
        </p:nvSpPr>
        <p:spPr>
          <a:xfrm>
            <a:off x="1093196" y="132756"/>
            <a:ext cx="7829123" cy="763500"/>
          </a:xfrm>
        </p:spPr>
        <p:txBody>
          <a:bodyPr/>
          <a:lstStyle/>
          <a:p>
            <a:pPr algn="ctr"/>
            <a:r>
              <a:rPr lang="en-US" dirty="0"/>
              <a:t>What is the Value of Supplier Diversity?</a:t>
            </a:r>
          </a:p>
        </p:txBody>
      </p:sp>
      <p:graphicFrame>
        <p:nvGraphicFramePr>
          <p:cNvPr id="6" name="Diagram 5">
            <a:extLst>
              <a:ext uri="{FF2B5EF4-FFF2-40B4-BE49-F238E27FC236}">
                <a16:creationId xmlns:a16="http://schemas.microsoft.com/office/drawing/2014/main" id="{4FF10A9A-8C82-43E1-9FAD-F1CCCC72C21F}"/>
              </a:ext>
            </a:extLst>
          </p:cNvPr>
          <p:cNvGraphicFramePr/>
          <p:nvPr>
            <p:extLst>
              <p:ext uri="{D42A27DB-BD31-4B8C-83A1-F6EECF244321}">
                <p14:modId xmlns:p14="http://schemas.microsoft.com/office/powerpoint/2010/main" val="4168741846"/>
              </p:ext>
            </p:extLst>
          </p:nvPr>
        </p:nvGraphicFramePr>
        <p:xfrm>
          <a:off x="319596" y="1356449"/>
          <a:ext cx="4252404" cy="4849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Why You Should Add Supplier Diversity to Your Inclusion Strategy - She+  Geeks Out">
            <a:extLst>
              <a:ext uri="{FF2B5EF4-FFF2-40B4-BE49-F238E27FC236}">
                <a16:creationId xmlns:a16="http://schemas.microsoft.com/office/drawing/2014/main" id="{EF2C4C03-041D-4B7B-833B-B6615ED952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7757" y="4356407"/>
            <a:ext cx="3359317" cy="1668926"/>
          </a:xfrm>
          <a:prstGeom prst="rect">
            <a:avLst/>
          </a:prstGeom>
          <a:noFill/>
          <a:ln>
            <a:solidFill>
              <a:srgbClr val="996633"/>
            </a:solidFill>
          </a:ln>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67A7DA3B-3ADA-42F0-BA23-336F5D0865DD}"/>
              </a:ext>
            </a:extLst>
          </p:cNvPr>
          <p:cNvGraphicFramePr/>
          <p:nvPr>
            <p:extLst>
              <p:ext uri="{D42A27DB-BD31-4B8C-83A1-F6EECF244321}">
                <p14:modId xmlns:p14="http://schemas.microsoft.com/office/powerpoint/2010/main" val="3746172060"/>
              </p:ext>
            </p:extLst>
          </p:nvPr>
        </p:nvGraphicFramePr>
        <p:xfrm>
          <a:off x="4820576" y="1356450"/>
          <a:ext cx="3897295" cy="26651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02322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E813F-C4DC-4833-B9B6-F4055F3493ED}"/>
              </a:ext>
            </a:extLst>
          </p:cNvPr>
          <p:cNvSpPr>
            <a:spLocks noGrp="1"/>
          </p:cNvSpPr>
          <p:nvPr>
            <p:ph type="title"/>
          </p:nvPr>
        </p:nvSpPr>
        <p:spPr>
          <a:xfrm>
            <a:off x="883978" y="155350"/>
            <a:ext cx="8260022" cy="763500"/>
          </a:xfrm>
        </p:spPr>
        <p:txBody>
          <a:bodyPr/>
          <a:lstStyle/>
          <a:p>
            <a:pPr algn="ctr"/>
            <a:r>
              <a:rPr lang="en-US" dirty="0"/>
              <a:t>What can you do?</a:t>
            </a:r>
          </a:p>
        </p:txBody>
      </p:sp>
      <p:graphicFrame>
        <p:nvGraphicFramePr>
          <p:cNvPr id="4" name="Diagram 3">
            <a:extLst>
              <a:ext uri="{FF2B5EF4-FFF2-40B4-BE49-F238E27FC236}">
                <a16:creationId xmlns:a16="http://schemas.microsoft.com/office/drawing/2014/main" id="{8478F7D3-F40E-450F-8150-04A9BAB5F648}"/>
              </a:ext>
            </a:extLst>
          </p:cNvPr>
          <p:cNvGraphicFramePr/>
          <p:nvPr>
            <p:extLst>
              <p:ext uri="{D42A27DB-BD31-4B8C-83A1-F6EECF244321}">
                <p14:modId xmlns:p14="http://schemas.microsoft.com/office/powerpoint/2010/main" val="1298635445"/>
              </p:ext>
            </p:extLst>
          </p:nvPr>
        </p:nvGraphicFramePr>
        <p:xfrm>
          <a:off x="1482582" y="1242687"/>
          <a:ext cx="6178835" cy="5211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4373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E813F-C4DC-4833-B9B6-F4055F3493ED}"/>
              </a:ext>
            </a:extLst>
          </p:cNvPr>
          <p:cNvSpPr>
            <a:spLocks noGrp="1"/>
          </p:cNvSpPr>
          <p:nvPr>
            <p:ph type="title"/>
          </p:nvPr>
        </p:nvSpPr>
        <p:spPr>
          <a:xfrm>
            <a:off x="1146200" y="134662"/>
            <a:ext cx="8260022" cy="763500"/>
          </a:xfrm>
        </p:spPr>
        <p:txBody>
          <a:bodyPr/>
          <a:lstStyle/>
          <a:p>
            <a:pPr algn="ctr"/>
            <a:r>
              <a:rPr lang="en-US" dirty="0"/>
              <a:t>Identifying &amp; Including Diverse Suppliers</a:t>
            </a:r>
          </a:p>
        </p:txBody>
      </p:sp>
      <p:graphicFrame>
        <p:nvGraphicFramePr>
          <p:cNvPr id="17" name="Diagram 16">
            <a:extLst>
              <a:ext uri="{FF2B5EF4-FFF2-40B4-BE49-F238E27FC236}">
                <a16:creationId xmlns:a16="http://schemas.microsoft.com/office/drawing/2014/main" id="{604F29A6-2D4F-48C7-9B57-113C19FEFC08}"/>
              </a:ext>
            </a:extLst>
          </p:cNvPr>
          <p:cNvGraphicFramePr/>
          <p:nvPr>
            <p:extLst>
              <p:ext uri="{D42A27DB-BD31-4B8C-83A1-F6EECF244321}">
                <p14:modId xmlns:p14="http://schemas.microsoft.com/office/powerpoint/2010/main" val="3271444686"/>
              </p:ext>
            </p:extLst>
          </p:nvPr>
        </p:nvGraphicFramePr>
        <p:xfrm>
          <a:off x="418231" y="1556627"/>
          <a:ext cx="8260022" cy="414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8B5BC8FF-75DC-4ECA-8AC5-8EC61071275E}"/>
              </a:ext>
            </a:extLst>
          </p:cNvPr>
          <p:cNvSpPr txBox="1"/>
          <p:nvPr/>
        </p:nvSpPr>
        <p:spPr>
          <a:xfrm>
            <a:off x="465747" y="1921194"/>
            <a:ext cx="7888140" cy="1046440"/>
          </a:xfrm>
          <a:prstGeom prst="rect">
            <a:avLst/>
          </a:prstGeom>
          <a:noFill/>
        </p:spPr>
        <p:txBody>
          <a:bodyPr wrap="square" rtlCol="0">
            <a:spAutoFit/>
          </a:bodyPr>
          <a:lstStyle/>
          <a:p>
            <a:pPr algn="ctr"/>
            <a:r>
              <a:rPr lang="en-US" sz="1600" dirty="0">
                <a:solidFill>
                  <a:schemeClr val="tx1"/>
                </a:solidFill>
                <a:latin typeface="+mj-lt"/>
                <a:ea typeface="Cambria" panose="02040503050406030204" pitchFamily="18" charset="0"/>
              </a:rPr>
              <a:t>If your purchase is below the bid threshold of $10,000, you can select a supplier of choice. However, if the value is over that threshold and there is no contract in place, bidding is required and diverse suppliers should be included whenever possible. </a:t>
            </a:r>
          </a:p>
          <a:p>
            <a:endParaRPr lang="en-US" dirty="0"/>
          </a:p>
        </p:txBody>
      </p:sp>
    </p:spTree>
    <p:extLst>
      <p:ext uri="{BB962C8B-B14F-4D97-AF65-F5344CB8AC3E}">
        <p14:creationId xmlns:p14="http://schemas.microsoft.com/office/powerpoint/2010/main" val="298048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E813F-C4DC-4833-B9B6-F4055F3493ED}"/>
              </a:ext>
            </a:extLst>
          </p:cNvPr>
          <p:cNvSpPr>
            <a:spLocks noGrp="1"/>
          </p:cNvSpPr>
          <p:nvPr>
            <p:ph type="title"/>
          </p:nvPr>
        </p:nvSpPr>
        <p:spPr>
          <a:xfrm>
            <a:off x="1146200" y="134662"/>
            <a:ext cx="8260022" cy="763500"/>
          </a:xfrm>
        </p:spPr>
        <p:txBody>
          <a:bodyPr/>
          <a:lstStyle/>
          <a:p>
            <a:pPr algn="ctr"/>
            <a:r>
              <a:rPr lang="en-US" sz="2200" dirty="0"/>
              <a:t>Lehigh Supplier Diversity Program Contacts and Information</a:t>
            </a:r>
            <a:br>
              <a:rPr lang="en-US" dirty="0"/>
            </a:br>
            <a:endParaRPr lang="en-US" dirty="0"/>
          </a:p>
        </p:txBody>
      </p:sp>
      <p:sp>
        <p:nvSpPr>
          <p:cNvPr id="3" name="Rectangle 2">
            <a:extLst>
              <a:ext uri="{FF2B5EF4-FFF2-40B4-BE49-F238E27FC236}">
                <a16:creationId xmlns:a16="http://schemas.microsoft.com/office/drawing/2014/main" id="{EDD872E1-1A39-4289-ADFE-FD82FD598495}"/>
              </a:ext>
            </a:extLst>
          </p:cNvPr>
          <p:cNvSpPr/>
          <p:nvPr/>
        </p:nvSpPr>
        <p:spPr>
          <a:xfrm>
            <a:off x="383458" y="784615"/>
            <a:ext cx="4666390" cy="2336090"/>
          </a:xfrm>
          <a:prstGeom prst="rect">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Purchasing Contacts:</a:t>
            </a:r>
          </a:p>
          <a:p>
            <a:pPr algn="ctr"/>
            <a:endParaRPr lang="en-US" dirty="0">
              <a:solidFill>
                <a:schemeClr val="tx1"/>
              </a:solidFill>
            </a:endParaRPr>
          </a:p>
          <a:p>
            <a:pPr marL="0" marR="0">
              <a:spcBef>
                <a:spcPts val="0"/>
              </a:spcBef>
              <a:spcAft>
                <a:spcPts val="0"/>
              </a:spcAft>
            </a:pPr>
            <a:r>
              <a:rPr lang="en-US" sz="15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Jon Sherman, </a:t>
            </a:r>
            <a:r>
              <a:rPr lang="en-US" sz="15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Purchasing Coordinator</a:t>
            </a:r>
            <a:endParaRPr lang="en-US" sz="1500" dirty="0">
              <a:solidFill>
                <a:srgbClr val="000000"/>
              </a:solidFill>
              <a:effectLst/>
              <a:latin typeface="Cambria" panose="02040503050406030204" pitchFamily="18" charset="0"/>
              <a:ea typeface="Cambria" panose="02040503050406030204" pitchFamily="18" charset="0"/>
            </a:endParaRPr>
          </a:p>
          <a:p>
            <a:pPr marL="0" marR="0">
              <a:spcBef>
                <a:spcPts val="0"/>
              </a:spcBef>
              <a:spcAft>
                <a:spcPts val="0"/>
              </a:spcAft>
            </a:pPr>
            <a:r>
              <a:rPr lang="en-US" sz="15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Jos222@lehigh.edu    (610) 758-3841</a:t>
            </a:r>
            <a:endParaRPr lang="en-US" sz="1500" dirty="0">
              <a:solidFill>
                <a:srgbClr val="000000"/>
              </a:solidFill>
              <a:effectLst/>
              <a:latin typeface="Cambria" panose="02040503050406030204" pitchFamily="18" charset="0"/>
              <a:ea typeface="Cambria" panose="02040503050406030204" pitchFamily="18" charset="0"/>
            </a:endParaRPr>
          </a:p>
          <a:p>
            <a:pPr algn="ctr"/>
            <a:endParaRPr lang="en-US" sz="1500" dirty="0">
              <a:solidFill>
                <a:schemeClr val="tx1"/>
              </a:solidFill>
              <a:latin typeface="Cambria" panose="02040503050406030204" pitchFamily="18" charset="0"/>
              <a:ea typeface="Cambria" panose="02040503050406030204" pitchFamily="18" charset="0"/>
            </a:endParaRPr>
          </a:p>
          <a:p>
            <a:pPr marL="0" marR="0">
              <a:spcBef>
                <a:spcPts val="0"/>
              </a:spcBef>
              <a:spcAft>
                <a:spcPts val="0"/>
              </a:spcAft>
            </a:pPr>
            <a:r>
              <a:rPr lang="en-US" sz="15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Jane </a:t>
            </a:r>
            <a:r>
              <a:rPr lang="en-US" sz="15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Altemose</a:t>
            </a:r>
            <a:r>
              <a:rPr lang="en-US" sz="15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r>
              <a:rPr lang="en-US" sz="15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Director Purchasing Services  jca209@lehigh.edu    (610) 758-4637 </a:t>
            </a:r>
            <a:endParaRPr lang="en-US" sz="1500" dirty="0">
              <a:solidFill>
                <a:schemeClr val="tx1"/>
              </a:solidFill>
            </a:endParaRPr>
          </a:p>
          <a:p>
            <a:pPr algn="ctr"/>
            <a:endParaRPr lang="en-US" sz="1500" dirty="0">
              <a:solidFill>
                <a:schemeClr val="tx1"/>
              </a:solidFill>
            </a:endParaRPr>
          </a:p>
          <a:p>
            <a:r>
              <a:rPr lang="en-US" sz="15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Lehigh SD Webpage: </a:t>
            </a:r>
            <a:r>
              <a:rPr lang="en-US" sz="15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hlinkClick r:id="rId3"/>
              </a:rPr>
              <a:t>https://businessservices.lehigh.edu/supplier-diversity-program</a:t>
            </a:r>
            <a:endParaRPr lang="en-US" sz="1200" dirty="0">
              <a:solidFill>
                <a:schemeClr val="tx1"/>
              </a:solidFill>
            </a:endParaRPr>
          </a:p>
        </p:txBody>
      </p:sp>
      <p:sp>
        <p:nvSpPr>
          <p:cNvPr id="5" name="Rectangle 4">
            <a:extLst>
              <a:ext uri="{FF2B5EF4-FFF2-40B4-BE49-F238E27FC236}">
                <a16:creationId xmlns:a16="http://schemas.microsoft.com/office/drawing/2014/main" id="{C2CF08A7-6458-43F7-8348-040B0B789D2F}"/>
              </a:ext>
            </a:extLst>
          </p:cNvPr>
          <p:cNvSpPr/>
          <p:nvPr/>
        </p:nvSpPr>
        <p:spPr>
          <a:xfrm>
            <a:off x="383458" y="3179752"/>
            <a:ext cx="4666390" cy="3480620"/>
          </a:xfrm>
          <a:prstGeom prst="rect">
            <a:avLst/>
          </a:prstGeom>
          <a:solidFill>
            <a:schemeClr val="tx2">
              <a:lumMod val="40000"/>
              <a:lumOff val="60000"/>
            </a:schemeClr>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Additional Contacts:</a:t>
            </a:r>
          </a:p>
          <a:p>
            <a:pPr algn="ctr"/>
            <a:endParaRPr lang="en-US" dirty="0"/>
          </a:p>
          <a:p>
            <a:pPr marL="0" marR="0" algn="just">
              <a:spcBef>
                <a:spcPts val="0"/>
              </a:spcBef>
              <a:spcAft>
                <a:spcPts val="0"/>
              </a:spcAft>
            </a:pPr>
            <a:r>
              <a:rPr lang="en-US" sz="15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Donald Outing</a:t>
            </a:r>
            <a:r>
              <a:rPr lang="en-US" sz="15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VP, Equity and Community</a:t>
            </a:r>
            <a:endParaRPr lang="en-US" sz="1500" dirty="0">
              <a:solidFill>
                <a:srgbClr val="00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en-US" sz="15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dao417@lehigh.edu    (610) 758-3133</a:t>
            </a:r>
            <a:endParaRPr lang="en-US" sz="1500" dirty="0">
              <a:solidFill>
                <a:srgbClr val="00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en-US" sz="15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500" dirty="0">
              <a:solidFill>
                <a:srgbClr val="00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en-US" sz="15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Brett Smith, </a:t>
            </a:r>
            <a:r>
              <a:rPr lang="en-US" sz="15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Director, Small Business Development Center bds206@lehigh.edu    (610) 758-5878 </a:t>
            </a:r>
            <a:endParaRPr lang="en-US" sz="1500" dirty="0">
              <a:solidFill>
                <a:srgbClr val="00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en-US" sz="15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500" dirty="0">
              <a:solidFill>
                <a:srgbClr val="00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en-US" sz="15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Lehigh Small Business Resources: </a:t>
            </a:r>
            <a:endParaRPr lang="en-US" sz="1500" dirty="0">
              <a:solidFill>
                <a:srgbClr val="00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en-US" sz="15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Small Business Development Center (SBDC) </a:t>
            </a:r>
            <a:endParaRPr lang="en-US" sz="1500" dirty="0">
              <a:solidFill>
                <a:srgbClr val="00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en-US" sz="1500" u="sng"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hlinkClick r:id="rId4"/>
              </a:rPr>
              <a:t>https://business.lehigh.edu/centers/small-business-development-center</a:t>
            </a:r>
            <a:r>
              <a:rPr lang="en-US" sz="15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500" dirty="0">
              <a:solidFill>
                <a:srgbClr val="00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en-US" sz="1500" u="sng"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hlinkClick r:id="rId5"/>
              </a:rPr>
              <a:t>insbdc@lehigh.edu</a:t>
            </a:r>
            <a:r>
              <a:rPr lang="en-US" sz="15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(610) 758-3980 </a:t>
            </a:r>
            <a:endParaRPr lang="en-US" sz="1500" dirty="0">
              <a:solidFill>
                <a:srgbClr val="000000"/>
              </a:solidFill>
              <a:effectLst/>
              <a:latin typeface="Cambria" panose="02040503050406030204" pitchFamily="18" charset="0"/>
              <a:ea typeface="Cambria" panose="02040503050406030204" pitchFamily="18" charset="0"/>
            </a:endParaRPr>
          </a:p>
          <a:p>
            <a:pPr algn="ctr"/>
            <a:endParaRPr lang="en-US" dirty="0"/>
          </a:p>
        </p:txBody>
      </p:sp>
      <p:pic>
        <p:nvPicPr>
          <p:cNvPr id="6" name="Picture 5">
            <a:extLst>
              <a:ext uri="{FF2B5EF4-FFF2-40B4-BE49-F238E27FC236}">
                <a16:creationId xmlns:a16="http://schemas.microsoft.com/office/drawing/2014/main" id="{75FDEED9-5A77-4809-B59B-82461B027FA4}"/>
              </a:ext>
            </a:extLst>
          </p:cNvPr>
          <p:cNvPicPr>
            <a:picLocks noChangeAspect="1"/>
          </p:cNvPicPr>
          <p:nvPr/>
        </p:nvPicPr>
        <p:blipFill>
          <a:blip r:embed="rId6"/>
          <a:stretch>
            <a:fillRect/>
          </a:stretch>
        </p:blipFill>
        <p:spPr>
          <a:xfrm>
            <a:off x="5279922" y="2013233"/>
            <a:ext cx="3480620" cy="3480620"/>
          </a:xfrm>
          <a:prstGeom prst="rect">
            <a:avLst/>
          </a:prstGeom>
        </p:spPr>
      </p:pic>
    </p:spTree>
    <p:extLst>
      <p:ext uri="{BB962C8B-B14F-4D97-AF65-F5344CB8AC3E}">
        <p14:creationId xmlns:p14="http://schemas.microsoft.com/office/powerpoint/2010/main" val="4258988715"/>
      </p:ext>
    </p:extLst>
  </p:cSld>
  <p:clrMapOvr>
    <a:masterClrMapping/>
  </p:clrMapOvr>
</p:sld>
</file>

<file path=ppt/theme/theme1.xml><?xml version="1.0" encoding="utf-8"?>
<a:theme xmlns:a="http://schemas.openxmlformats.org/drawingml/2006/main" name="LU Presentation Template: Version 1">
  <a:themeElements>
    <a:clrScheme name="Lehigh – 2018">
      <a:dk1>
        <a:srgbClr val="401C0F"/>
      </a:dk1>
      <a:lt1>
        <a:srgbClr val="FFFFFF"/>
      </a:lt1>
      <a:dk2>
        <a:srgbClr val="E5312F"/>
      </a:dk2>
      <a:lt2>
        <a:srgbClr val="FED13B"/>
      </a:lt2>
      <a:accent1>
        <a:srgbClr val="52A0D2"/>
      </a:accent1>
      <a:accent2>
        <a:srgbClr val="C4BDB3"/>
      </a:accent2>
      <a:accent3>
        <a:srgbClr val="72BBAE"/>
      </a:accent3>
      <a:accent4>
        <a:srgbClr val="94C6E5"/>
      </a:accent4>
      <a:accent5>
        <a:srgbClr val="DAD7D2"/>
      </a:accent5>
      <a:accent6>
        <a:srgbClr val="A6D5CE"/>
      </a:accent6>
      <a:hlink>
        <a:srgbClr val="53A1D4"/>
      </a:hlink>
      <a:folHlink>
        <a:srgbClr val="4381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5488</TotalTime>
  <Words>1526</Words>
  <Application>Microsoft Office PowerPoint</Application>
  <PresentationFormat>On-screen Show (4:3)</PresentationFormat>
  <Paragraphs>114</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Georgia</vt:lpstr>
      <vt:lpstr>Merriweather</vt:lpstr>
      <vt:lpstr>Proxima Nova Semibold</vt:lpstr>
      <vt:lpstr>Cambria</vt:lpstr>
      <vt:lpstr>Proxima Nova</vt:lpstr>
      <vt:lpstr>LU Presentation Template: Version 1</vt:lpstr>
      <vt:lpstr>  Supplier Diversity Program Introduction</vt:lpstr>
      <vt:lpstr>What is Supplier Diversity?</vt:lpstr>
      <vt:lpstr>Lehigh’s Mission to Supplier Diversity   </vt:lpstr>
      <vt:lpstr>What is a Diverse Supplier? </vt:lpstr>
      <vt:lpstr>Where do supplier certifications come from? </vt:lpstr>
      <vt:lpstr>What is the Value of Supplier Diversity?</vt:lpstr>
      <vt:lpstr>What can you do?</vt:lpstr>
      <vt:lpstr>Identifying &amp; Including Diverse Suppliers</vt:lpstr>
      <vt:lpstr>Lehigh Supplier Diversity Program Contacts and Information </vt:lpstr>
      <vt:lpstr>Questions about Supplier Diversity?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Sherman</dc:creator>
  <cp:lastModifiedBy>Jonathan Sherman</cp:lastModifiedBy>
  <cp:revision>84</cp:revision>
  <dcterms:modified xsi:type="dcterms:W3CDTF">2023-06-14T17:30:03Z</dcterms:modified>
</cp:coreProperties>
</file>